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sldIdLst>
    <p:sldId id="308" r:id="rId2"/>
    <p:sldId id="307" r:id="rId3"/>
    <p:sldId id="262" r:id="rId4"/>
    <p:sldId id="311" r:id="rId5"/>
    <p:sldId id="261" r:id="rId6"/>
    <p:sldId id="312" r:id="rId7"/>
    <p:sldId id="269" r:id="rId8"/>
    <p:sldId id="270" r:id="rId9"/>
    <p:sldId id="271" r:id="rId10"/>
    <p:sldId id="267" r:id="rId11"/>
    <p:sldId id="272" r:id="rId12"/>
    <p:sldId id="273" r:id="rId13"/>
    <p:sldId id="274" r:id="rId14"/>
    <p:sldId id="280" r:id="rId15"/>
    <p:sldId id="302" r:id="rId16"/>
    <p:sldId id="275" r:id="rId17"/>
    <p:sldId id="265" r:id="rId18"/>
    <p:sldId id="276" r:id="rId19"/>
    <p:sldId id="277" r:id="rId20"/>
    <p:sldId id="278" r:id="rId21"/>
    <p:sldId id="264" r:id="rId22"/>
    <p:sldId id="279" r:id="rId23"/>
    <p:sldId id="268" r:id="rId24"/>
    <p:sldId id="260" r:id="rId25"/>
    <p:sldId id="281" r:id="rId26"/>
    <p:sldId id="282" r:id="rId27"/>
    <p:sldId id="288" r:id="rId28"/>
    <p:sldId id="289" r:id="rId29"/>
    <p:sldId id="284" r:id="rId30"/>
    <p:sldId id="285" r:id="rId31"/>
    <p:sldId id="286" r:id="rId32"/>
    <p:sldId id="287" r:id="rId33"/>
    <p:sldId id="283" r:id="rId34"/>
    <p:sldId id="259" r:id="rId35"/>
    <p:sldId id="296" r:id="rId36"/>
    <p:sldId id="297" r:id="rId37"/>
    <p:sldId id="298" r:id="rId38"/>
    <p:sldId id="299" r:id="rId39"/>
    <p:sldId id="300" r:id="rId40"/>
    <p:sldId id="301" r:id="rId41"/>
    <p:sldId id="305" r:id="rId42"/>
    <p:sldId id="303" r:id="rId43"/>
    <p:sldId id="304" r:id="rId44"/>
    <p:sldId id="306" r:id="rId45"/>
    <p:sldId id="258" r:id="rId46"/>
    <p:sldId id="257" r:id="rId47"/>
    <p:sldId id="309" r:id="rId48"/>
    <p:sldId id="310" r:id="rId49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15B3"/>
    <a:srgbClr val="1A2B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F1D8-FD8F-49E0-9983-F0E1995504D7}" type="datetimeFigureOut">
              <a:rPr lang="th-TH" smtClean="0"/>
              <a:t>28/04/63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9710D-4672-458C-A9AE-4256D9D0BB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7356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F1D8-FD8F-49E0-9983-F0E1995504D7}" type="datetimeFigureOut">
              <a:rPr lang="th-TH" smtClean="0"/>
              <a:t>28/04/63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9710D-4672-458C-A9AE-4256D9D0BB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83860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F1D8-FD8F-49E0-9983-F0E1995504D7}" type="datetimeFigureOut">
              <a:rPr lang="th-TH" smtClean="0"/>
              <a:t>28/04/63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9710D-4672-458C-A9AE-4256D9D0BB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96898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F1D8-FD8F-49E0-9983-F0E1995504D7}" type="datetimeFigureOut">
              <a:rPr lang="th-TH" smtClean="0"/>
              <a:t>28/04/63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9710D-4672-458C-A9AE-4256D9D0BB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77202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F1D8-FD8F-49E0-9983-F0E1995504D7}" type="datetimeFigureOut">
              <a:rPr lang="th-TH" smtClean="0"/>
              <a:t>28/04/63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9710D-4672-458C-A9AE-4256D9D0BB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39094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F1D8-FD8F-49E0-9983-F0E1995504D7}" type="datetimeFigureOut">
              <a:rPr lang="th-TH" smtClean="0"/>
              <a:t>28/04/63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9710D-4672-458C-A9AE-4256D9D0BB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7295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F1D8-FD8F-49E0-9983-F0E1995504D7}" type="datetimeFigureOut">
              <a:rPr lang="th-TH" smtClean="0"/>
              <a:t>28/04/63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9710D-4672-458C-A9AE-4256D9D0BB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2288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F1D8-FD8F-49E0-9983-F0E1995504D7}" type="datetimeFigureOut">
              <a:rPr lang="th-TH" smtClean="0"/>
              <a:t>28/04/63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9710D-4672-458C-A9AE-4256D9D0BB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73675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F1D8-FD8F-49E0-9983-F0E1995504D7}" type="datetimeFigureOut">
              <a:rPr lang="th-TH" smtClean="0"/>
              <a:t>28/04/63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9710D-4672-458C-A9AE-4256D9D0BB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68913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F1D8-FD8F-49E0-9983-F0E1995504D7}" type="datetimeFigureOut">
              <a:rPr lang="th-TH" smtClean="0"/>
              <a:t>28/04/63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9710D-4672-458C-A9AE-4256D9D0BB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17286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FF1D8-FD8F-49E0-9983-F0E1995504D7}" type="datetimeFigureOut">
              <a:rPr lang="th-TH" smtClean="0"/>
              <a:t>28/04/63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9710D-4672-458C-A9AE-4256D9D0BB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62276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FF1D8-FD8F-49E0-9983-F0E1995504D7}" type="datetimeFigureOut">
              <a:rPr lang="th-TH" smtClean="0"/>
              <a:t>28/04/63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9710D-4672-458C-A9AE-4256D9D0BB7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45686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jp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0.jp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1.jp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2.jp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8.png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4.jp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5.jp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17.jp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8.pn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8.png"/><Relationship Id="rId4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4.png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0.mp3"/><Relationship Id="rId7" Type="http://schemas.openxmlformats.org/officeDocument/2006/relationships/image" Target="../media/image4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4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0.mp3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22.mp3"/><Relationship Id="rId7" Type="http://schemas.openxmlformats.org/officeDocument/2006/relationships/image" Target="../media/image8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25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2.mp3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24.mp3"/><Relationship Id="rId7" Type="http://schemas.openxmlformats.org/officeDocument/2006/relationships/image" Target="../media/image26.jp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4.mp3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6.mp3"/><Relationship Id="rId7" Type="http://schemas.openxmlformats.org/officeDocument/2006/relationships/image" Target="../media/image4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27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6.mp3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microsoft.com/office/2007/relationships/media" Target="../media/media28.mp3"/><Relationship Id="rId7" Type="http://schemas.openxmlformats.org/officeDocument/2006/relationships/image" Target="../media/image8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8.mp3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30.mp3"/><Relationship Id="rId7" Type="http://schemas.openxmlformats.org/officeDocument/2006/relationships/image" Target="../media/image29.jpg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0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2.mp3"/><Relationship Id="rId7" Type="http://schemas.openxmlformats.org/officeDocument/2006/relationships/image" Target="../media/image30.jpg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2.mp3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34.mp3"/><Relationship Id="rId7" Type="http://schemas.openxmlformats.org/officeDocument/2006/relationships/image" Target="../media/image31.jpg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4.mp3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microsoft.com/office/2007/relationships/media" Target="../media/media36.mp3"/><Relationship Id="rId7" Type="http://schemas.openxmlformats.org/officeDocument/2006/relationships/image" Target="../media/image8.png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6.mp3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8.mp3"/><Relationship Id="rId7" Type="http://schemas.openxmlformats.org/officeDocument/2006/relationships/image" Target="../media/image33.jpg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8.mp3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34.jp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19.png"/><Relationship Id="rId4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8.png"/><Relationship Id="rId4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37.jpe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38.jpg"/><Relationship Id="rId4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9.jp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4.png"/><Relationship Id="rId4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5" Type="http://schemas.openxmlformats.org/officeDocument/2006/relationships/image" Target="../media/image8.png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3568" y="1268760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Welcome to English E32101</a:t>
            </a:r>
            <a:br>
              <a:rPr 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Online Learning</a:t>
            </a:r>
            <a:endParaRPr lang="th-TH" sz="4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115616" y="2348880"/>
            <a:ext cx="7488832" cy="3312368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rgbClr val="C00000"/>
                </a:solidFill>
              </a:rPr>
              <a:t> 	</a:t>
            </a:r>
            <a:endParaRPr lang="th-TH" dirty="0">
              <a:solidFill>
                <a:srgbClr val="0070C0"/>
              </a:solidFill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16832"/>
            <a:ext cx="3425749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404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Movies</a:t>
            </a:r>
            <a:endParaRPr lang="th-TH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4956"/>
            <a:ext cx="8329642" cy="5286412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r>
              <a:rPr lang="en-US" sz="2800" dirty="0" smtClean="0">
                <a:solidFill>
                  <a:srgbClr val="C00000"/>
                </a:solidFill>
                <a:latin typeface="+mj-lt"/>
                <a:cs typeface="UPCxN" pitchFamily="2" charset="-34"/>
              </a:rPr>
              <a:t>Comedy</a:t>
            </a:r>
            <a:r>
              <a:rPr lang="en-US" sz="2400" dirty="0" smtClean="0">
                <a:solidFill>
                  <a:srgbClr val="1A2BD0"/>
                </a:solidFill>
                <a:latin typeface="+mj-lt"/>
                <a:cs typeface="UPCxN" pitchFamily="2" charset="-34"/>
              </a:rPr>
              <a:t>: a movie that is intended to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UPCxN" pitchFamily="2" charset="-34"/>
              </a:rPr>
              <a:t>entertain</a:t>
            </a:r>
            <a:r>
              <a:rPr lang="en-US" sz="2400" dirty="0" smtClean="0">
                <a:solidFill>
                  <a:srgbClr val="1A2BD0"/>
                </a:solidFill>
                <a:latin typeface="+mj-lt"/>
                <a:cs typeface="UPCxN" pitchFamily="2" charset="-34"/>
              </a:rPr>
              <a:t> people and make them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UPCxN" pitchFamily="2" charset="-34"/>
              </a:rPr>
              <a:t>laugh</a:t>
            </a:r>
            <a:r>
              <a:rPr lang="en-US" sz="2400" dirty="0" smtClean="0">
                <a:solidFill>
                  <a:srgbClr val="1A2BD0"/>
                </a:solidFill>
                <a:latin typeface="+mj-lt"/>
                <a:cs typeface="UPCxN" pitchFamily="2" charset="-34"/>
              </a:rPr>
              <a:t> </a:t>
            </a: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>
              <a:solidFill>
                <a:srgbClr val="1A2BD0"/>
              </a:solidFill>
              <a:latin typeface="+mj-lt"/>
              <a:cs typeface="UPCxN" pitchFamily="2" charset="-34"/>
            </a:endParaRP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 smtClean="0">
              <a:solidFill>
                <a:srgbClr val="1A2BD0"/>
              </a:solidFill>
              <a:latin typeface="+mj-lt"/>
              <a:cs typeface="UPCxN" pitchFamily="2" charset="-34"/>
            </a:endParaRP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 smtClean="0">
              <a:solidFill>
                <a:srgbClr val="1A2BD0"/>
              </a:solidFill>
              <a:latin typeface="+mj-lt"/>
              <a:cs typeface="UPCxN" pitchFamily="2" charset="-34"/>
            </a:endParaRPr>
          </a:p>
        </p:txBody>
      </p:sp>
      <p:pic>
        <p:nvPicPr>
          <p:cNvPr id="5" name="comed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2454424"/>
            <a:ext cx="609600" cy="609600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564904"/>
            <a:ext cx="4026602" cy="339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1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Movies</a:t>
            </a:r>
            <a:endParaRPr lang="th-TH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4956"/>
            <a:ext cx="8329642" cy="5286412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r>
              <a:rPr lang="en-US" sz="2800" dirty="0" smtClean="0">
                <a:solidFill>
                  <a:srgbClr val="C00000"/>
                </a:solidFill>
                <a:latin typeface="+mj-lt"/>
                <a:cs typeface="UPCxN" pitchFamily="2" charset="-34"/>
              </a:rPr>
              <a:t>Crime</a:t>
            </a:r>
            <a:r>
              <a:rPr lang="en-US" sz="2400" dirty="0" smtClean="0">
                <a:solidFill>
                  <a:srgbClr val="1A2BD0"/>
                </a:solidFill>
                <a:latin typeface="+mj-lt"/>
                <a:cs typeface="UPCxN" pitchFamily="2" charset="-34"/>
              </a:rPr>
              <a:t>: a movie that is about the persons who do something </a:t>
            </a:r>
            <a:br>
              <a:rPr lang="en-US" sz="2400" dirty="0" smtClean="0">
                <a:solidFill>
                  <a:srgbClr val="1A2BD0"/>
                </a:solidFill>
                <a:latin typeface="+mj-lt"/>
                <a:cs typeface="UPCxN" pitchFamily="2" charset="-34"/>
              </a:rPr>
            </a:br>
            <a:r>
              <a:rPr lang="en-US" sz="2400" dirty="0" smtClean="0">
                <a:solidFill>
                  <a:srgbClr val="FF0000"/>
                </a:solidFill>
                <a:latin typeface="+mj-lt"/>
                <a:cs typeface="UPCxN" pitchFamily="2" charset="-34"/>
              </a:rPr>
              <a:t>against the law</a:t>
            </a:r>
            <a:r>
              <a:rPr lang="en-US" sz="2400" dirty="0" smtClean="0">
                <a:solidFill>
                  <a:srgbClr val="1A2BD0"/>
                </a:solidFill>
                <a:latin typeface="+mj-lt"/>
                <a:cs typeface="UPCxN" pitchFamily="2" charset="-34"/>
              </a:rPr>
              <a:t>. It’s an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UPCxN" pitchFamily="2" charset="-34"/>
              </a:rPr>
              <a:t>unlawful act </a:t>
            </a:r>
            <a:r>
              <a:rPr lang="en-US" sz="2400" dirty="0" smtClean="0">
                <a:solidFill>
                  <a:srgbClr val="1A2BD0"/>
                </a:solidFill>
                <a:latin typeface="+mj-lt"/>
                <a:cs typeface="UPCxN" pitchFamily="2" charset="-34"/>
              </a:rPr>
              <a:t>punishable by the state.</a:t>
            </a:r>
            <a:endParaRPr lang="en-US" sz="2400" dirty="0">
              <a:solidFill>
                <a:srgbClr val="1A2BD0"/>
              </a:solidFill>
              <a:latin typeface="+mj-lt"/>
              <a:cs typeface="UPCxN" pitchFamily="2" charset="-34"/>
            </a:endParaRP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 smtClean="0">
              <a:solidFill>
                <a:srgbClr val="1A2BD0"/>
              </a:solidFill>
              <a:latin typeface="+mj-lt"/>
              <a:cs typeface="UPCxN" pitchFamily="2" charset="-34"/>
            </a:endParaRP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 smtClean="0">
              <a:solidFill>
                <a:srgbClr val="1A2BD0"/>
              </a:solidFill>
              <a:latin typeface="+mj-lt"/>
              <a:cs typeface="UPCxN" pitchFamily="2" charset="-34"/>
            </a:endParaRPr>
          </a:p>
        </p:txBody>
      </p:sp>
      <p:pic>
        <p:nvPicPr>
          <p:cNvPr id="7" name="cri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2420888"/>
            <a:ext cx="609600" cy="609600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420888"/>
            <a:ext cx="4680520" cy="407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Movies</a:t>
            </a:r>
            <a:endParaRPr lang="th-TH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4956"/>
            <a:ext cx="8329642" cy="5286412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r>
              <a:rPr lang="en-US" sz="2800" dirty="0" smtClean="0">
                <a:solidFill>
                  <a:srgbClr val="C00000"/>
                </a:solidFill>
              </a:rPr>
              <a:t>Documentary</a:t>
            </a:r>
            <a:r>
              <a:rPr lang="en-US" sz="2400" dirty="0" smtClean="0">
                <a:solidFill>
                  <a:srgbClr val="C00000"/>
                </a:solidFill>
                <a:latin typeface="+mj-lt"/>
                <a:cs typeface="UPCxN" pitchFamily="2" charset="-34"/>
              </a:rPr>
              <a:t>: </a:t>
            </a:r>
            <a:r>
              <a:rPr lang="en-US" sz="2400" dirty="0" smtClean="0">
                <a:solidFill>
                  <a:srgbClr val="0D15B3"/>
                </a:solidFill>
              </a:rPr>
              <a:t>a film or television or radio program that gives </a:t>
            </a:r>
            <a:r>
              <a:rPr lang="en-US" sz="2400" dirty="0" smtClean="0">
                <a:solidFill>
                  <a:srgbClr val="FF0000"/>
                </a:solidFill>
              </a:rPr>
              <a:t>facts</a:t>
            </a:r>
            <a:r>
              <a:rPr lang="en-US" sz="2400" dirty="0" smtClean="0">
                <a:solidFill>
                  <a:srgbClr val="0D15B3"/>
                </a:solidFill>
              </a:rPr>
              <a:t> and information about a subject</a:t>
            </a: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>
              <a:solidFill>
                <a:srgbClr val="0D15B3"/>
              </a:solidFill>
              <a:latin typeface="+mj-lt"/>
              <a:cs typeface="UPCxN" pitchFamily="2" charset="-34"/>
            </a:endParaRP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 smtClean="0">
              <a:solidFill>
                <a:srgbClr val="0D15B3"/>
              </a:solidFill>
              <a:latin typeface="+mj-lt"/>
              <a:cs typeface="UPCxN" pitchFamily="2" charset="-34"/>
            </a:endParaRP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>
              <a:solidFill>
                <a:srgbClr val="0D15B3"/>
              </a:solidFill>
              <a:latin typeface="+mj-lt"/>
              <a:cs typeface="UPCxN" pitchFamily="2" charset="-34"/>
            </a:endParaRP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 smtClean="0">
              <a:solidFill>
                <a:srgbClr val="0D15B3"/>
              </a:solidFill>
              <a:latin typeface="+mj-lt"/>
              <a:cs typeface="UPCxN" pitchFamily="2" charset="-34"/>
            </a:endParaRP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 smtClean="0">
              <a:solidFill>
                <a:srgbClr val="1A2BD0"/>
              </a:solidFill>
              <a:latin typeface="+mj-lt"/>
              <a:cs typeface="UPCxN" pitchFamily="2" charset="-34"/>
            </a:endParaRPr>
          </a:p>
        </p:txBody>
      </p:sp>
      <p:pic>
        <p:nvPicPr>
          <p:cNvPr id="8" name="documentar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2514600"/>
            <a:ext cx="609600" cy="609600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684453"/>
            <a:ext cx="6444208" cy="362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Movies</a:t>
            </a:r>
            <a:endParaRPr lang="th-TH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4956"/>
            <a:ext cx="8329642" cy="5286412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r>
              <a:rPr lang="en-US" sz="2800" dirty="0" smtClean="0">
                <a:solidFill>
                  <a:srgbClr val="C00000"/>
                </a:solidFill>
              </a:rPr>
              <a:t>Drama</a:t>
            </a:r>
            <a:r>
              <a:rPr lang="en-US" sz="2400" dirty="0" smtClean="0">
                <a:solidFill>
                  <a:srgbClr val="C00000"/>
                </a:solidFill>
                <a:latin typeface="+mj-lt"/>
                <a:cs typeface="UPCxN" pitchFamily="2" charset="-34"/>
              </a:rPr>
              <a:t>: </a:t>
            </a:r>
            <a:r>
              <a:rPr lang="en-US" sz="2400" dirty="0">
                <a:solidFill>
                  <a:srgbClr val="0D15B3"/>
                </a:solidFill>
              </a:rPr>
              <a:t>A </a:t>
            </a:r>
            <a:r>
              <a:rPr lang="en-US" sz="2400" dirty="0" smtClean="0">
                <a:solidFill>
                  <a:srgbClr val="0D15B3"/>
                </a:solidFill>
              </a:rPr>
              <a:t>film that shows </a:t>
            </a:r>
            <a:r>
              <a:rPr lang="en-US" sz="2400" dirty="0">
                <a:solidFill>
                  <a:srgbClr val="0D15B3"/>
                </a:solidFill>
              </a:rPr>
              <a:t>us </a:t>
            </a:r>
            <a:r>
              <a:rPr lang="en-US" sz="2400" dirty="0">
                <a:solidFill>
                  <a:srgbClr val="FF0000"/>
                </a:solidFill>
              </a:rPr>
              <a:t>human beings </a:t>
            </a:r>
            <a:r>
              <a:rPr lang="en-US" sz="2400" dirty="0">
                <a:solidFill>
                  <a:srgbClr val="0D15B3"/>
                </a:solidFill>
              </a:rPr>
              <a:t>at their best, their worst, and everything </a:t>
            </a:r>
            <a:r>
              <a:rPr lang="en-US" sz="2400" dirty="0" smtClean="0">
                <a:solidFill>
                  <a:srgbClr val="0D15B3"/>
                </a:solidFill>
              </a:rPr>
              <a:t>in-between.</a:t>
            </a: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>
              <a:solidFill>
                <a:srgbClr val="0D15B3"/>
              </a:solidFill>
              <a:latin typeface="+mj-lt"/>
              <a:cs typeface="UPCxN" pitchFamily="2" charset="-34"/>
            </a:endParaRP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 smtClean="0">
              <a:solidFill>
                <a:srgbClr val="0D15B3"/>
              </a:solidFill>
              <a:latin typeface="+mj-lt"/>
              <a:cs typeface="UPCxN" pitchFamily="2" charset="-34"/>
            </a:endParaRP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>
              <a:solidFill>
                <a:srgbClr val="0D15B3"/>
              </a:solidFill>
              <a:latin typeface="+mj-lt"/>
              <a:cs typeface="UPCxN" pitchFamily="2" charset="-34"/>
            </a:endParaRP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 smtClean="0">
              <a:solidFill>
                <a:srgbClr val="0D15B3"/>
              </a:solidFill>
              <a:latin typeface="+mj-lt"/>
              <a:cs typeface="UPCxN" pitchFamily="2" charset="-34"/>
            </a:endParaRP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 smtClean="0">
              <a:solidFill>
                <a:srgbClr val="1A2BD0"/>
              </a:solidFill>
              <a:latin typeface="+mj-lt"/>
              <a:cs typeface="UPCxN" pitchFamily="2" charset="-34"/>
            </a:endParaRPr>
          </a:p>
        </p:txBody>
      </p:sp>
      <p:pic>
        <p:nvPicPr>
          <p:cNvPr id="4" name="dra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2348880"/>
            <a:ext cx="609600" cy="609600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627939"/>
            <a:ext cx="6061178" cy="363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8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Movies</a:t>
            </a:r>
            <a:endParaRPr lang="th-TH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4956"/>
            <a:ext cx="8329642" cy="52864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C00000"/>
                </a:solidFill>
              </a:rPr>
              <a:t>Erotic</a:t>
            </a:r>
            <a:r>
              <a:rPr lang="en-US" sz="2400" dirty="0" smtClean="0">
                <a:solidFill>
                  <a:srgbClr val="C00000"/>
                </a:solidFill>
                <a:latin typeface="+mj-lt"/>
                <a:cs typeface="UPCxN" pitchFamily="2" charset="-34"/>
              </a:rPr>
              <a:t>: </a:t>
            </a:r>
            <a:r>
              <a:rPr lang="en-US" sz="2400" dirty="0">
                <a:solidFill>
                  <a:srgbClr val="0D15B3"/>
                </a:solidFill>
              </a:rPr>
              <a:t>An </a:t>
            </a:r>
            <a:r>
              <a:rPr lang="en-US" sz="2400" dirty="0">
                <a:solidFill>
                  <a:srgbClr val="FF0000"/>
                </a:solidFill>
              </a:rPr>
              <a:t>unsuitable</a:t>
            </a:r>
            <a:r>
              <a:rPr lang="en-US" sz="2400" dirty="0">
                <a:solidFill>
                  <a:srgbClr val="0D15B3"/>
                </a:solidFill>
              </a:rPr>
              <a:t> film for children to see because it’s about the </a:t>
            </a:r>
            <a:r>
              <a:rPr lang="en-US" sz="2400" dirty="0">
                <a:solidFill>
                  <a:srgbClr val="FF0000"/>
                </a:solidFill>
              </a:rPr>
              <a:t>sexual feelings</a:t>
            </a:r>
            <a:r>
              <a:rPr lang="en-US" sz="2400" dirty="0">
                <a:solidFill>
                  <a:srgbClr val="0D15B3"/>
                </a:solidFill>
              </a:rPr>
              <a:t>. </a:t>
            </a: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>
              <a:solidFill>
                <a:srgbClr val="0D15B3"/>
              </a:solidFill>
              <a:latin typeface="+mj-lt"/>
              <a:cs typeface="UPCxN" pitchFamily="2" charset="-34"/>
            </a:endParaRP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 smtClean="0">
              <a:solidFill>
                <a:srgbClr val="0D15B3"/>
              </a:solidFill>
              <a:latin typeface="+mj-lt"/>
              <a:cs typeface="UPCxN" pitchFamily="2" charset="-34"/>
            </a:endParaRP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>
              <a:solidFill>
                <a:srgbClr val="0D15B3"/>
              </a:solidFill>
              <a:latin typeface="+mj-lt"/>
              <a:cs typeface="UPCxN" pitchFamily="2" charset="-34"/>
            </a:endParaRP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 smtClean="0">
              <a:solidFill>
                <a:srgbClr val="0D15B3"/>
              </a:solidFill>
              <a:latin typeface="+mj-lt"/>
              <a:cs typeface="UPCxN" pitchFamily="2" charset="-34"/>
            </a:endParaRP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 smtClean="0">
              <a:solidFill>
                <a:srgbClr val="1A2BD0"/>
              </a:solidFill>
              <a:latin typeface="+mj-lt"/>
              <a:cs typeface="UPCxN" pitchFamily="2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598457"/>
            <a:ext cx="5010894" cy="3340596"/>
          </a:xfrm>
          <a:prstGeom prst="rect">
            <a:avLst/>
          </a:prstGeom>
        </p:spPr>
      </p:pic>
      <p:pic>
        <p:nvPicPr>
          <p:cNvPr id="4" name="eroti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2420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24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Movies</a:t>
            </a:r>
            <a:endParaRPr lang="th-TH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4956"/>
            <a:ext cx="8329642" cy="5286412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r>
              <a:rPr lang="en-US" sz="2800" dirty="0" smtClean="0">
                <a:solidFill>
                  <a:srgbClr val="C00000"/>
                </a:solidFill>
              </a:rPr>
              <a:t>Fantasy</a:t>
            </a:r>
            <a:r>
              <a:rPr lang="en-US" sz="2800" dirty="0" smtClean="0">
                <a:solidFill>
                  <a:srgbClr val="C00000"/>
                </a:solidFill>
                <a:latin typeface="+mj-lt"/>
                <a:cs typeface="UPCxN" pitchFamily="2" charset="-34"/>
              </a:rPr>
              <a:t>: </a:t>
            </a:r>
            <a:r>
              <a:rPr lang="en-US" sz="2400" dirty="0">
                <a:solidFill>
                  <a:srgbClr val="0D15B3"/>
                </a:solidFill>
              </a:rPr>
              <a:t>Movies include </a:t>
            </a:r>
            <a:r>
              <a:rPr lang="en-US" sz="2400" dirty="0" smtClean="0">
                <a:solidFill>
                  <a:srgbClr val="0D15B3"/>
                </a:solidFill>
              </a:rPr>
              <a:t/>
            </a:r>
            <a:br>
              <a:rPr lang="en-US" sz="2400" dirty="0" smtClean="0">
                <a:solidFill>
                  <a:srgbClr val="0D15B3"/>
                </a:solidFill>
              </a:rPr>
            </a:br>
            <a:r>
              <a:rPr lang="en-US" sz="2400" dirty="0" smtClean="0">
                <a:solidFill>
                  <a:srgbClr val="0D15B3"/>
                </a:solidFill>
              </a:rPr>
              <a:t>magical </a:t>
            </a:r>
            <a:r>
              <a:rPr lang="en-US" sz="2400" dirty="0">
                <a:solidFill>
                  <a:srgbClr val="0D15B3"/>
                </a:solidFill>
              </a:rPr>
              <a:t>and impossible things </a:t>
            </a:r>
            <a:r>
              <a:rPr lang="en-US" sz="2400" dirty="0" smtClean="0">
                <a:solidFill>
                  <a:srgbClr val="0D15B3"/>
                </a:solidFill>
              </a:rPr>
              <a:t/>
            </a:r>
            <a:br>
              <a:rPr lang="en-US" sz="2400" dirty="0" smtClean="0">
                <a:solidFill>
                  <a:srgbClr val="0D15B3"/>
                </a:solidFill>
              </a:rPr>
            </a:br>
            <a:r>
              <a:rPr lang="en-US" sz="2400" dirty="0" smtClean="0">
                <a:solidFill>
                  <a:srgbClr val="0D15B3"/>
                </a:solidFill>
              </a:rPr>
              <a:t>that </a:t>
            </a:r>
            <a:r>
              <a:rPr lang="en-US" sz="2400" dirty="0">
                <a:solidFill>
                  <a:srgbClr val="0D15B3"/>
                </a:solidFill>
              </a:rPr>
              <a:t>any real human being </a:t>
            </a:r>
            <a:r>
              <a:rPr lang="en-US" sz="2400" dirty="0" smtClean="0">
                <a:solidFill>
                  <a:srgbClr val="0D15B3"/>
                </a:solidFill>
              </a:rPr>
              <a:t/>
            </a:r>
            <a:br>
              <a:rPr lang="en-US" sz="2400" dirty="0" smtClean="0">
                <a:solidFill>
                  <a:srgbClr val="0D15B3"/>
                </a:solidFill>
              </a:rPr>
            </a:br>
            <a:r>
              <a:rPr lang="en-US" sz="2400" dirty="0" smtClean="0">
                <a:solidFill>
                  <a:srgbClr val="0D15B3"/>
                </a:solidFill>
              </a:rPr>
              <a:t>cannot </a:t>
            </a:r>
            <a:r>
              <a:rPr lang="en-US" sz="2400" dirty="0">
                <a:solidFill>
                  <a:srgbClr val="0D15B3"/>
                </a:solidFill>
              </a:rPr>
              <a:t>do.</a:t>
            </a:r>
            <a:endParaRPr lang="en-US" sz="2400" dirty="0">
              <a:solidFill>
                <a:srgbClr val="0D15B3"/>
              </a:solidFill>
              <a:latin typeface="+mj-lt"/>
              <a:cs typeface="UPCxN" pitchFamily="2" charset="-34"/>
            </a:endParaRP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 smtClean="0">
              <a:solidFill>
                <a:srgbClr val="0D15B3"/>
              </a:solidFill>
              <a:latin typeface="+mj-lt"/>
              <a:cs typeface="UPCxN" pitchFamily="2" charset="-34"/>
            </a:endParaRP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>
              <a:solidFill>
                <a:srgbClr val="0D15B3"/>
              </a:solidFill>
              <a:latin typeface="+mj-lt"/>
              <a:cs typeface="UPCxN" pitchFamily="2" charset="-34"/>
            </a:endParaRP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 smtClean="0">
              <a:solidFill>
                <a:srgbClr val="0D15B3"/>
              </a:solidFill>
              <a:latin typeface="+mj-lt"/>
              <a:cs typeface="UPCxN" pitchFamily="2" charset="-34"/>
            </a:endParaRP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 smtClean="0">
              <a:solidFill>
                <a:srgbClr val="1A2BD0"/>
              </a:solidFill>
              <a:latin typeface="+mj-lt"/>
              <a:cs typeface="UPCxN" pitchFamily="2" charset="-34"/>
            </a:endParaRPr>
          </a:p>
        </p:txBody>
      </p:sp>
      <p:pic>
        <p:nvPicPr>
          <p:cNvPr id="4" name="fantac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3356992"/>
            <a:ext cx="609600" cy="609600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5" y="1733112"/>
            <a:ext cx="3600400" cy="464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67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Movies</a:t>
            </a:r>
            <a:endParaRPr lang="th-TH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4956"/>
            <a:ext cx="8329642" cy="5286412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r>
              <a:rPr lang="en-US" sz="2800" dirty="0" smtClean="0">
                <a:solidFill>
                  <a:srgbClr val="C00000"/>
                </a:solidFill>
              </a:rPr>
              <a:t>Historical</a:t>
            </a:r>
            <a:r>
              <a:rPr lang="en-US" sz="2400" dirty="0" smtClean="0">
                <a:solidFill>
                  <a:srgbClr val="C00000"/>
                </a:solidFill>
                <a:latin typeface="+mj-lt"/>
                <a:cs typeface="UPCxN" pitchFamily="2" charset="-34"/>
              </a:rPr>
              <a:t>: </a:t>
            </a:r>
            <a:r>
              <a:rPr lang="en-US" sz="2400" dirty="0">
                <a:solidFill>
                  <a:srgbClr val="0D15B3"/>
                </a:solidFill>
              </a:rPr>
              <a:t>A </a:t>
            </a:r>
            <a:r>
              <a:rPr lang="en-US" sz="2400" dirty="0" smtClean="0">
                <a:solidFill>
                  <a:srgbClr val="0D15B3"/>
                </a:solidFill>
              </a:rPr>
              <a:t>film that shows us about the </a:t>
            </a:r>
            <a:r>
              <a:rPr lang="en-US" sz="2400" dirty="0" smtClean="0">
                <a:solidFill>
                  <a:srgbClr val="FF0000"/>
                </a:solidFill>
              </a:rPr>
              <a:t>past </a:t>
            </a:r>
            <a:r>
              <a:rPr lang="en-US" sz="2400" dirty="0">
                <a:solidFill>
                  <a:srgbClr val="FF0000"/>
                </a:solidFill>
              </a:rPr>
              <a:t>events </a:t>
            </a:r>
            <a:r>
              <a:rPr lang="en-US" sz="2400" dirty="0">
                <a:solidFill>
                  <a:srgbClr val="0D15B3"/>
                </a:solidFill>
              </a:rPr>
              <a:t>or set within a in a </a:t>
            </a:r>
            <a:r>
              <a:rPr lang="en-US" sz="2400" dirty="0">
                <a:solidFill>
                  <a:srgbClr val="FF0000"/>
                </a:solidFill>
              </a:rPr>
              <a:t>past time </a:t>
            </a:r>
            <a:r>
              <a:rPr lang="en-US" sz="2400" dirty="0" smtClean="0">
                <a:solidFill>
                  <a:srgbClr val="0D15B3"/>
                </a:solidFill>
              </a:rPr>
              <a:t>period.</a:t>
            </a: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>
              <a:solidFill>
                <a:srgbClr val="0D15B3"/>
              </a:solidFill>
              <a:latin typeface="+mj-lt"/>
              <a:cs typeface="UPCxN" pitchFamily="2" charset="-34"/>
            </a:endParaRP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 smtClean="0">
              <a:solidFill>
                <a:srgbClr val="0D15B3"/>
              </a:solidFill>
              <a:latin typeface="+mj-lt"/>
              <a:cs typeface="UPCxN" pitchFamily="2" charset="-34"/>
            </a:endParaRP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>
              <a:solidFill>
                <a:srgbClr val="0D15B3"/>
              </a:solidFill>
              <a:latin typeface="+mj-lt"/>
              <a:cs typeface="UPCxN" pitchFamily="2" charset="-34"/>
            </a:endParaRP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 smtClean="0">
              <a:solidFill>
                <a:srgbClr val="0D15B3"/>
              </a:solidFill>
              <a:latin typeface="+mj-lt"/>
              <a:cs typeface="UPCxN" pitchFamily="2" charset="-34"/>
            </a:endParaRP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 smtClean="0">
              <a:solidFill>
                <a:srgbClr val="1A2BD0"/>
              </a:solidFill>
              <a:latin typeface="+mj-lt"/>
              <a:cs typeface="UPCxN" pitchFamily="2" charset="-34"/>
            </a:endParaRPr>
          </a:p>
        </p:txBody>
      </p:sp>
      <p:pic>
        <p:nvPicPr>
          <p:cNvPr id="6" name="historic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2420888"/>
            <a:ext cx="609600" cy="609600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492896"/>
            <a:ext cx="5682208" cy="348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9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Movies</a:t>
            </a:r>
            <a:endParaRPr lang="th-TH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4956"/>
            <a:ext cx="8329642" cy="5286412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r>
              <a:rPr lang="en-US" sz="2800" dirty="0" smtClean="0">
                <a:solidFill>
                  <a:srgbClr val="C00000"/>
                </a:solidFill>
                <a:latin typeface="+mj-lt"/>
                <a:cs typeface="UPCxN" pitchFamily="2" charset="-34"/>
              </a:rPr>
              <a:t>Horror: </a:t>
            </a:r>
            <a:r>
              <a:rPr lang="en-US" sz="2400" dirty="0" smtClean="0">
                <a:solidFill>
                  <a:srgbClr val="1A2BD0"/>
                </a:solidFill>
                <a:latin typeface="+mj-lt"/>
                <a:cs typeface="UPCxN" pitchFamily="2" charset="-34"/>
              </a:rPr>
              <a:t>a movie in which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UPCxN" pitchFamily="2" charset="-34"/>
              </a:rPr>
              <a:t>strange and frightening </a:t>
            </a:r>
            <a:r>
              <a:rPr lang="en-US" sz="2400" dirty="0" smtClean="0">
                <a:solidFill>
                  <a:srgbClr val="1A2BD0"/>
                </a:solidFill>
                <a:latin typeface="+mj-lt"/>
                <a:cs typeface="UPCxN" pitchFamily="2" charset="-34"/>
              </a:rPr>
              <a:t>things happen</a:t>
            </a: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>
              <a:solidFill>
                <a:srgbClr val="1A2BD0"/>
              </a:solidFill>
              <a:latin typeface="+mj-lt"/>
              <a:cs typeface="UPCxN" pitchFamily="2" charset="-34"/>
            </a:endParaRP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 smtClean="0">
              <a:solidFill>
                <a:srgbClr val="1A2BD0"/>
              </a:solidFill>
              <a:latin typeface="+mj-lt"/>
              <a:cs typeface="UPCxN" pitchFamily="2" charset="-34"/>
            </a:endParaRP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r>
              <a:rPr lang="en-US" sz="2400" dirty="0" smtClean="0">
                <a:solidFill>
                  <a:srgbClr val="1A2BD0"/>
                </a:solidFill>
                <a:latin typeface="+mj-lt"/>
                <a:cs typeface="UPCxN" pitchFamily="2" charset="-34"/>
              </a:rPr>
              <a:t> 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492895"/>
            <a:ext cx="6156176" cy="3462849"/>
          </a:xfrm>
          <a:prstGeom prst="rect">
            <a:avLst/>
          </a:prstGeom>
        </p:spPr>
      </p:pic>
      <p:pic>
        <p:nvPicPr>
          <p:cNvPr id="6" name="horro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2420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2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Movies</a:t>
            </a:r>
            <a:endParaRPr lang="th-TH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4956"/>
            <a:ext cx="8329642" cy="5286412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r>
              <a:rPr lang="en-US" sz="2800" dirty="0" smtClean="0">
                <a:solidFill>
                  <a:srgbClr val="C00000"/>
                </a:solidFill>
                <a:latin typeface="+mj-lt"/>
                <a:cs typeface="UPCxN" pitchFamily="2" charset="-34"/>
              </a:rPr>
              <a:t>Musical: </a:t>
            </a:r>
            <a:r>
              <a:rPr lang="en-US" sz="2400" dirty="0" smtClean="0">
                <a:solidFill>
                  <a:srgbClr val="1A2BD0"/>
                </a:solidFill>
                <a:latin typeface="+mj-lt"/>
                <a:cs typeface="UPCxN" pitchFamily="2" charset="-34"/>
              </a:rPr>
              <a:t>a film that </a:t>
            </a:r>
            <a:r>
              <a:rPr lang="en-US" sz="2400" dirty="0" smtClean="0">
                <a:solidFill>
                  <a:srgbClr val="1A2BD0"/>
                </a:solidFill>
              </a:rPr>
              <a:t>uses </a:t>
            </a:r>
            <a:r>
              <a:rPr lang="en-US" sz="2400" dirty="0">
                <a:solidFill>
                  <a:srgbClr val="1A2BD0"/>
                </a:solidFill>
              </a:rPr>
              <a:t>song and dance to add to the telling of the story.</a:t>
            </a:r>
            <a:endParaRPr lang="en-US" sz="2400" dirty="0">
              <a:solidFill>
                <a:srgbClr val="1A2BD0"/>
              </a:solidFill>
              <a:latin typeface="+mj-lt"/>
              <a:cs typeface="UPCxN" pitchFamily="2" charset="-34"/>
            </a:endParaRP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 smtClean="0">
              <a:solidFill>
                <a:srgbClr val="1A2BD0"/>
              </a:solidFill>
              <a:latin typeface="+mj-lt"/>
              <a:cs typeface="UPCxN" pitchFamily="2" charset="-34"/>
            </a:endParaRP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r>
              <a:rPr lang="en-US" sz="2400" dirty="0" smtClean="0">
                <a:solidFill>
                  <a:srgbClr val="1A2BD0"/>
                </a:solidFill>
                <a:latin typeface="+mj-lt"/>
                <a:cs typeface="UPCxN" pitchFamily="2" charset="-34"/>
              </a:rPr>
              <a:t> </a:t>
            </a: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>
              <a:solidFill>
                <a:srgbClr val="1A2BD0"/>
              </a:solidFill>
              <a:latin typeface="+mj-lt"/>
              <a:cs typeface="UPCxN" pitchFamily="2" charset="-34"/>
            </a:endParaRP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 smtClean="0">
              <a:solidFill>
                <a:srgbClr val="1A2BD0"/>
              </a:solidFill>
              <a:latin typeface="+mj-lt"/>
              <a:cs typeface="UPCxN" pitchFamily="2" charset="-34"/>
            </a:endParaRPr>
          </a:p>
        </p:txBody>
      </p:sp>
      <p:pic>
        <p:nvPicPr>
          <p:cNvPr id="4" name="music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2348880"/>
            <a:ext cx="609600" cy="60960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653680"/>
            <a:ext cx="6363816" cy="358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1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Movies</a:t>
            </a:r>
            <a:endParaRPr lang="th-TH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4956"/>
            <a:ext cx="8329642" cy="5286412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r>
              <a:rPr lang="en-US" sz="2800" dirty="0">
                <a:solidFill>
                  <a:srgbClr val="C00000"/>
                </a:solidFill>
              </a:rPr>
              <a:t>Mystery</a:t>
            </a:r>
            <a:r>
              <a:rPr lang="en-US" sz="2800" dirty="0" smtClean="0">
                <a:solidFill>
                  <a:srgbClr val="C00000"/>
                </a:solidFill>
                <a:latin typeface="+mj-lt"/>
                <a:cs typeface="UPCxN" pitchFamily="2" charset="-34"/>
              </a:rPr>
              <a:t>: </a:t>
            </a:r>
            <a:r>
              <a:rPr lang="en-US" sz="2400" dirty="0" smtClean="0">
                <a:solidFill>
                  <a:srgbClr val="1A2BD0"/>
                </a:solidFill>
                <a:latin typeface="+mj-lt"/>
                <a:cs typeface="UPCxN" pitchFamily="2" charset="-34"/>
              </a:rPr>
              <a:t>a film </a:t>
            </a:r>
            <a:r>
              <a:rPr lang="en-US" sz="2400" dirty="0" smtClean="0">
                <a:solidFill>
                  <a:srgbClr val="1A2BD0"/>
                </a:solidFill>
              </a:rPr>
              <a:t>that </a:t>
            </a:r>
            <a:r>
              <a:rPr lang="en-US" sz="2400" dirty="0">
                <a:solidFill>
                  <a:srgbClr val="1A2BD0"/>
                </a:solidFill>
              </a:rPr>
              <a:t>centers around a crime, usually murder, which finally gets solved at the very </a:t>
            </a:r>
            <a:r>
              <a:rPr lang="en-US" sz="2400" dirty="0" smtClean="0">
                <a:solidFill>
                  <a:srgbClr val="1A2BD0"/>
                </a:solidFill>
              </a:rPr>
              <a:t>end.</a:t>
            </a:r>
            <a:endParaRPr lang="en-US" sz="2400" dirty="0">
              <a:solidFill>
                <a:srgbClr val="1A2BD0"/>
              </a:solidFill>
              <a:latin typeface="+mj-lt"/>
              <a:cs typeface="UPCxN" pitchFamily="2" charset="-34"/>
            </a:endParaRP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 smtClean="0">
              <a:solidFill>
                <a:srgbClr val="1A2BD0"/>
              </a:solidFill>
              <a:latin typeface="+mj-lt"/>
              <a:cs typeface="UPCxN" pitchFamily="2" charset="-34"/>
            </a:endParaRP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r>
              <a:rPr lang="en-US" sz="2400" dirty="0" smtClean="0">
                <a:solidFill>
                  <a:srgbClr val="1A2BD0"/>
                </a:solidFill>
                <a:latin typeface="+mj-lt"/>
                <a:cs typeface="UPCxN" pitchFamily="2" charset="-34"/>
              </a:rPr>
              <a:t> </a:t>
            </a: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>
              <a:solidFill>
                <a:srgbClr val="1A2BD0"/>
              </a:solidFill>
              <a:latin typeface="+mj-lt"/>
              <a:cs typeface="UPCxN" pitchFamily="2" charset="-34"/>
            </a:endParaRP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 smtClean="0">
              <a:solidFill>
                <a:srgbClr val="1A2BD0"/>
              </a:solidFill>
              <a:latin typeface="+mj-lt"/>
              <a:cs typeface="UPCxN" pitchFamily="2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356554"/>
            <a:ext cx="2927155" cy="4269173"/>
          </a:xfrm>
          <a:prstGeom prst="rect">
            <a:avLst/>
          </a:prstGeom>
        </p:spPr>
      </p:pic>
      <p:pic>
        <p:nvPicPr>
          <p:cNvPr id="6" name="myster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24930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47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3568" y="620688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rgbClr val="7030A0"/>
                </a:solidFill>
              </a:rPr>
              <a:t>It’s a must.</a:t>
            </a:r>
            <a:endParaRPr lang="th-TH" sz="6000" dirty="0">
              <a:solidFill>
                <a:srgbClr val="7030A0"/>
              </a:solidFill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115616" y="2348880"/>
            <a:ext cx="7488832" cy="3312368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800" dirty="0" smtClean="0">
                <a:solidFill>
                  <a:srgbClr val="C00000"/>
                </a:solidFill>
              </a:rPr>
              <a:t> 	</a:t>
            </a:r>
            <a:r>
              <a:rPr lang="en-US" dirty="0" smtClean="0">
                <a:solidFill>
                  <a:srgbClr val="C00000"/>
                </a:solidFill>
              </a:rPr>
              <a:t>1. Gadgets: 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 	    - Notebook or desktop or tablet 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                or Ipad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	</a:t>
            </a:r>
            <a:r>
              <a:rPr lang="en-US" dirty="0" smtClean="0">
                <a:solidFill>
                  <a:srgbClr val="C00000"/>
                </a:solidFill>
              </a:rPr>
              <a:t>2. Applications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 	    - Facebook, Quizziz, Socrative, 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                Google Classroom, Google Form</a:t>
            </a:r>
            <a:endParaRPr lang="th-TH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717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Movies</a:t>
            </a:r>
            <a:endParaRPr lang="th-TH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4956"/>
            <a:ext cx="8329642" cy="5286412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r>
              <a:rPr lang="en-US" sz="2800" dirty="0">
                <a:solidFill>
                  <a:srgbClr val="C00000"/>
                </a:solidFill>
              </a:rPr>
              <a:t>Romance</a:t>
            </a:r>
            <a:r>
              <a:rPr lang="en-US" sz="2800" dirty="0" smtClean="0">
                <a:solidFill>
                  <a:srgbClr val="C00000"/>
                </a:solidFill>
                <a:latin typeface="+mj-lt"/>
                <a:cs typeface="UPCxN" pitchFamily="2" charset="-34"/>
              </a:rPr>
              <a:t>: </a:t>
            </a:r>
            <a:r>
              <a:rPr lang="en-US" sz="2400" dirty="0" smtClean="0">
                <a:solidFill>
                  <a:srgbClr val="1A2BD0"/>
                </a:solidFill>
                <a:latin typeface="+mj-lt"/>
                <a:cs typeface="UPCxN" pitchFamily="2" charset="-34"/>
              </a:rPr>
              <a:t>films </a:t>
            </a:r>
            <a:r>
              <a:rPr lang="en-US" sz="2400" dirty="0" smtClean="0">
                <a:solidFill>
                  <a:srgbClr val="1A2BD0"/>
                </a:solidFill>
              </a:rPr>
              <a:t>that are about love </a:t>
            </a:r>
            <a:r>
              <a:rPr lang="en-US" sz="2400" dirty="0">
                <a:solidFill>
                  <a:srgbClr val="1A2BD0"/>
                </a:solidFill>
              </a:rPr>
              <a:t>stories, or affairs of the heart </a:t>
            </a:r>
            <a:r>
              <a:rPr lang="en-US" sz="2400" dirty="0" smtClean="0">
                <a:solidFill>
                  <a:srgbClr val="1A2BD0"/>
                </a:solidFill>
              </a:rPr>
              <a:t>and </a:t>
            </a:r>
            <a:r>
              <a:rPr lang="en-US" sz="2400" dirty="0">
                <a:solidFill>
                  <a:srgbClr val="1A2BD0"/>
                </a:solidFill>
              </a:rPr>
              <a:t>the journey that their love takes through courtship or marriage</a:t>
            </a:r>
            <a:endParaRPr lang="en-US" sz="2400" dirty="0" smtClean="0">
              <a:solidFill>
                <a:srgbClr val="1A2BD0"/>
              </a:solidFill>
              <a:latin typeface="+mj-lt"/>
              <a:cs typeface="UPCxN" pitchFamily="2" charset="-34"/>
            </a:endParaRP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r>
              <a:rPr lang="en-US" sz="2400" dirty="0" smtClean="0">
                <a:solidFill>
                  <a:srgbClr val="1A2BD0"/>
                </a:solidFill>
                <a:latin typeface="+mj-lt"/>
                <a:cs typeface="UPCxN" pitchFamily="2" charset="-34"/>
              </a:rPr>
              <a:t> </a:t>
            </a: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>
              <a:solidFill>
                <a:srgbClr val="1A2BD0"/>
              </a:solidFill>
              <a:latin typeface="+mj-lt"/>
              <a:cs typeface="UPCxN" pitchFamily="2" charset="-34"/>
            </a:endParaRP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 smtClean="0">
              <a:solidFill>
                <a:srgbClr val="1A2BD0"/>
              </a:solidFill>
              <a:latin typeface="+mj-lt"/>
              <a:cs typeface="UPCxN" pitchFamily="2" charset="-34"/>
            </a:endParaRPr>
          </a:p>
        </p:txBody>
      </p:sp>
      <p:pic>
        <p:nvPicPr>
          <p:cNvPr id="6" name="romanc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3828" y="2897748"/>
            <a:ext cx="609600" cy="60960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420888"/>
            <a:ext cx="4005064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4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Movies</a:t>
            </a:r>
            <a:endParaRPr lang="th-TH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4956"/>
            <a:ext cx="8329642" cy="5286412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r>
              <a:rPr lang="en-US" sz="2800" dirty="0" smtClean="0">
                <a:solidFill>
                  <a:srgbClr val="C00000"/>
                </a:solidFill>
                <a:latin typeface="+mj-lt"/>
                <a:cs typeface="UPCxN" pitchFamily="2" charset="-34"/>
              </a:rPr>
              <a:t>Science fiction, Sci-fi:</a:t>
            </a:r>
            <a:r>
              <a:rPr lang="en-US" sz="2400" dirty="0" smtClean="0">
                <a:solidFill>
                  <a:srgbClr val="C00000"/>
                </a:solidFill>
                <a:latin typeface="+mj-lt"/>
                <a:cs typeface="UPCxN" pitchFamily="2" charset="-34"/>
              </a:rPr>
              <a:t> </a:t>
            </a:r>
            <a:r>
              <a:rPr lang="en-US" sz="2400" dirty="0" smtClean="0">
                <a:solidFill>
                  <a:srgbClr val="1A2BD0"/>
                </a:solidFill>
                <a:latin typeface="+mj-lt"/>
                <a:cs typeface="UPCxN" pitchFamily="2" charset="-34"/>
              </a:rPr>
              <a:t>a kind of story in which 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UPCxN" pitchFamily="2" charset="-34"/>
              </a:rPr>
              <a:t>imaginary future</a:t>
            </a:r>
            <a:r>
              <a:rPr lang="en-US" sz="2400" dirty="0" smtClean="0">
                <a:solidFill>
                  <a:srgbClr val="1A2BD0"/>
                </a:solidFill>
                <a:latin typeface="+mj-lt"/>
                <a:cs typeface="UPCxN" pitchFamily="2" charset="-34"/>
              </a:rPr>
              <a:t> developments in science and their effect on life are described </a:t>
            </a: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>
              <a:solidFill>
                <a:srgbClr val="1A2BD0"/>
              </a:solidFill>
              <a:latin typeface="+mj-lt"/>
              <a:cs typeface="UPCxN" pitchFamily="2" charset="-34"/>
            </a:endParaRP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 smtClean="0">
              <a:solidFill>
                <a:srgbClr val="1A2BD0"/>
              </a:solidFill>
              <a:latin typeface="+mj-lt"/>
              <a:cs typeface="UPCxN" pitchFamily="2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3" y="2708920"/>
            <a:ext cx="5019955" cy="3744416"/>
          </a:xfrm>
          <a:prstGeom prst="rect">
            <a:avLst/>
          </a:prstGeom>
        </p:spPr>
      </p:pic>
      <p:pic>
        <p:nvPicPr>
          <p:cNvPr id="7" name="sci_f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024" y="28747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2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Movies</a:t>
            </a:r>
            <a:endParaRPr lang="th-TH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4956"/>
            <a:ext cx="8329642" cy="5286412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r>
              <a:rPr lang="en-US" sz="2800" dirty="0" smtClean="0">
                <a:solidFill>
                  <a:srgbClr val="C00000"/>
                </a:solidFill>
              </a:rPr>
              <a:t>Thriller</a:t>
            </a:r>
            <a:r>
              <a:rPr lang="en-US" sz="2800" dirty="0" smtClean="0">
                <a:solidFill>
                  <a:srgbClr val="C00000"/>
                </a:solidFill>
                <a:latin typeface="+mj-lt"/>
                <a:cs typeface="UPCxN" pitchFamily="2" charset="-34"/>
              </a:rPr>
              <a:t>:</a:t>
            </a:r>
            <a:r>
              <a:rPr lang="en-US" sz="2400" dirty="0" smtClean="0">
                <a:solidFill>
                  <a:srgbClr val="C00000"/>
                </a:solidFill>
                <a:latin typeface="+mj-lt"/>
                <a:cs typeface="UPCxN" pitchFamily="2" charset="-34"/>
              </a:rPr>
              <a:t> </a:t>
            </a:r>
            <a:r>
              <a:rPr lang="en-US" sz="2400" dirty="0" smtClean="0">
                <a:solidFill>
                  <a:srgbClr val="1A2BD0"/>
                </a:solidFill>
                <a:latin typeface="+mj-lt"/>
                <a:cs typeface="UPCxN" pitchFamily="2" charset="-34"/>
              </a:rPr>
              <a:t>a film that has en exciting story, often about solving a crime.</a:t>
            </a: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>
              <a:solidFill>
                <a:srgbClr val="1A2BD0"/>
              </a:solidFill>
              <a:latin typeface="+mj-lt"/>
              <a:cs typeface="UPCxN" pitchFamily="2" charset="-34"/>
            </a:endParaRP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 smtClean="0">
              <a:solidFill>
                <a:srgbClr val="1A2BD0"/>
              </a:solidFill>
              <a:latin typeface="+mj-lt"/>
              <a:cs typeface="UPCxN" pitchFamily="2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7"/>
          <a:stretch/>
        </p:blipFill>
        <p:spPr>
          <a:xfrm>
            <a:off x="1691680" y="2276871"/>
            <a:ext cx="6076950" cy="3681611"/>
          </a:xfrm>
          <a:prstGeom prst="rect">
            <a:avLst/>
          </a:prstGeom>
        </p:spPr>
      </p:pic>
      <p:pic>
        <p:nvPicPr>
          <p:cNvPr id="6" name="thriller2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2484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7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Movies</a:t>
            </a:r>
            <a:endParaRPr lang="th-TH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4956"/>
            <a:ext cx="8329642" cy="5286412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r>
              <a:rPr lang="en-US" sz="2800" dirty="0" smtClean="0">
                <a:solidFill>
                  <a:srgbClr val="C00000"/>
                </a:solidFill>
                <a:latin typeface="+mj-lt"/>
                <a:cs typeface="UPCxN" pitchFamily="2" charset="-34"/>
              </a:rPr>
              <a:t>Western: </a:t>
            </a:r>
            <a:r>
              <a:rPr lang="en-US" sz="2400" dirty="0" smtClean="0">
                <a:solidFill>
                  <a:srgbClr val="1A2BD0"/>
                </a:solidFill>
                <a:latin typeface="+mj-lt"/>
                <a:cs typeface="UPCxN" pitchFamily="2" charset="-34"/>
              </a:rPr>
              <a:t>a film about life in the 19th century in the American West also </a:t>
            </a:r>
            <a:r>
              <a:rPr lang="en-US" sz="2400" dirty="0" smtClean="0">
                <a:solidFill>
                  <a:srgbClr val="C00000"/>
                </a:solidFill>
                <a:latin typeface="+mj-lt"/>
                <a:cs typeface="UPCxN" pitchFamily="2" charset="-34"/>
              </a:rPr>
              <a:t>cowboy film </a:t>
            </a:r>
            <a:r>
              <a:rPr lang="en-US" sz="2400" dirty="0" smtClean="0">
                <a:solidFill>
                  <a:srgbClr val="1A2BD0"/>
                </a:solidFill>
                <a:latin typeface="+mj-lt"/>
                <a:cs typeface="UPCxN" pitchFamily="2" charset="-34"/>
              </a:rPr>
              <a:t>which is often about fighting between cowboys and Indians.</a:t>
            </a:r>
            <a:br>
              <a:rPr lang="en-US" sz="2400" dirty="0" smtClean="0">
                <a:solidFill>
                  <a:srgbClr val="1A2BD0"/>
                </a:solidFill>
                <a:latin typeface="+mj-lt"/>
                <a:cs typeface="UPCxN" pitchFamily="2" charset="-34"/>
              </a:rPr>
            </a:br>
            <a:r>
              <a:rPr lang="en-US" sz="2400" dirty="0" smtClean="0">
                <a:solidFill>
                  <a:srgbClr val="1A2BD0"/>
                </a:solidFill>
                <a:latin typeface="+mj-lt"/>
                <a:cs typeface="UPCxN" pitchFamily="2" charset="-34"/>
              </a:rPr>
              <a:t/>
            </a:r>
            <a:br>
              <a:rPr lang="en-US" sz="2400" dirty="0" smtClean="0">
                <a:solidFill>
                  <a:srgbClr val="1A2BD0"/>
                </a:solidFill>
                <a:latin typeface="+mj-lt"/>
                <a:cs typeface="UPCxN" pitchFamily="2" charset="-34"/>
              </a:rPr>
            </a:br>
            <a:endParaRPr lang="th-TH" sz="700" dirty="0">
              <a:solidFill>
                <a:srgbClr val="1A2BD0"/>
              </a:solidFill>
              <a:latin typeface="+mj-lt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924944"/>
            <a:ext cx="4772640" cy="3420392"/>
          </a:xfrm>
          <a:prstGeom prst="rect">
            <a:avLst/>
          </a:prstGeom>
        </p:spPr>
      </p:pic>
      <p:pic>
        <p:nvPicPr>
          <p:cNvPr id="6" name="wester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29206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2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51520" y="692697"/>
            <a:ext cx="8496944" cy="648071"/>
          </a:xfrm>
          <a:noFill/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Music</a:t>
            </a:r>
            <a:endParaRPr lang="th-TH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323528" y="1628800"/>
            <a:ext cx="8352928" cy="4335915"/>
          </a:xfrm>
        </p:spPr>
        <p:txBody>
          <a:bodyPr/>
          <a:lstStyle/>
          <a:p>
            <a:r>
              <a:rPr lang="en-US" dirty="0">
                <a:solidFill>
                  <a:srgbClr val="0D15B3"/>
                </a:solidFill>
              </a:rPr>
              <a:t>Rhythm and Blues </a:t>
            </a:r>
            <a:r>
              <a:rPr lang="en-US" dirty="0" smtClean="0">
                <a:solidFill>
                  <a:srgbClr val="0D15B3"/>
                </a:solidFill>
              </a:rPr>
              <a:t> </a:t>
            </a:r>
          </a:p>
          <a:p>
            <a:endParaRPr lang="en-US" dirty="0" smtClean="0">
              <a:solidFill>
                <a:srgbClr val="0D15B3"/>
              </a:solidFill>
            </a:endParaRPr>
          </a:p>
          <a:p>
            <a:endParaRPr lang="th-TH" dirty="0">
              <a:solidFill>
                <a:srgbClr val="0D15B3"/>
              </a:solidFill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323528" y="2420888"/>
            <a:ext cx="7772400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h-TH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492896"/>
            <a:ext cx="5436096" cy="3623158"/>
          </a:xfrm>
          <a:prstGeom prst="rect">
            <a:avLst/>
          </a:prstGeom>
        </p:spPr>
      </p:pic>
      <p:pic>
        <p:nvPicPr>
          <p:cNvPr id="5" name="blu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67744" y="1628800"/>
            <a:ext cx="609600" cy="609600"/>
          </a:xfrm>
          <a:prstGeom prst="rect">
            <a:avLst/>
          </a:prstGeom>
        </p:spPr>
      </p:pic>
      <p:pic>
        <p:nvPicPr>
          <p:cNvPr id="8" name="blues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56176" y="1654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82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51520" y="692697"/>
            <a:ext cx="8496944" cy="648071"/>
          </a:xfrm>
          <a:noFill/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Music</a:t>
            </a:r>
            <a:endParaRPr lang="th-TH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323528" y="1628800"/>
            <a:ext cx="8352928" cy="4335915"/>
          </a:xfrm>
        </p:spPr>
        <p:txBody>
          <a:bodyPr/>
          <a:lstStyle/>
          <a:p>
            <a:r>
              <a:rPr lang="en-US" dirty="0" smtClean="0">
                <a:solidFill>
                  <a:srgbClr val="0D15B3"/>
                </a:solidFill>
              </a:rPr>
              <a:t>Classical</a:t>
            </a:r>
          </a:p>
          <a:p>
            <a:endParaRPr lang="en-US" dirty="0" smtClean="0">
              <a:solidFill>
                <a:srgbClr val="0D15B3"/>
              </a:solidFill>
            </a:endParaRPr>
          </a:p>
          <a:p>
            <a:endParaRPr lang="th-TH" dirty="0">
              <a:solidFill>
                <a:srgbClr val="0D15B3"/>
              </a:solidFill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323528" y="2420888"/>
            <a:ext cx="7772400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h-TH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536676"/>
            <a:ext cx="6266656" cy="3916660"/>
          </a:xfrm>
          <a:prstGeom prst="rect">
            <a:avLst/>
          </a:prstGeom>
        </p:spPr>
      </p:pic>
      <p:pic>
        <p:nvPicPr>
          <p:cNvPr id="9" name="classic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71800" y="1654332"/>
            <a:ext cx="609600" cy="609600"/>
          </a:xfrm>
          <a:prstGeom prst="rect">
            <a:avLst/>
          </a:prstGeom>
        </p:spPr>
      </p:pic>
      <p:pic>
        <p:nvPicPr>
          <p:cNvPr id="10" name="classical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80112" y="1658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7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4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51520" y="692697"/>
            <a:ext cx="8496944" cy="648071"/>
          </a:xfrm>
          <a:noFill/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Music</a:t>
            </a:r>
            <a:endParaRPr lang="th-TH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323528" y="1628800"/>
            <a:ext cx="8352928" cy="4335915"/>
          </a:xfrm>
        </p:spPr>
        <p:txBody>
          <a:bodyPr/>
          <a:lstStyle/>
          <a:p>
            <a:r>
              <a:rPr lang="en-US" dirty="0" smtClean="0">
                <a:solidFill>
                  <a:srgbClr val="0D15B3"/>
                </a:solidFill>
              </a:rPr>
              <a:t>Country</a:t>
            </a:r>
          </a:p>
          <a:p>
            <a:endParaRPr lang="en-US" dirty="0" smtClean="0">
              <a:solidFill>
                <a:srgbClr val="0D15B3"/>
              </a:solidFill>
            </a:endParaRPr>
          </a:p>
          <a:p>
            <a:endParaRPr lang="th-TH" dirty="0">
              <a:solidFill>
                <a:srgbClr val="0D15B3"/>
              </a:solidFill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323528" y="2420888"/>
            <a:ext cx="7772400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h-TH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folk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92080" y="1633113"/>
            <a:ext cx="609600" cy="609600"/>
          </a:xfrm>
          <a:prstGeom prst="rect">
            <a:avLst/>
          </a:prstGeom>
        </p:spPr>
      </p:pic>
      <p:pic>
        <p:nvPicPr>
          <p:cNvPr id="11" name="countr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15816" y="1633113"/>
            <a:ext cx="609600" cy="609600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01432"/>
            <a:ext cx="6096000" cy="341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6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51520" y="692697"/>
            <a:ext cx="8496944" cy="648071"/>
          </a:xfrm>
          <a:noFill/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Music</a:t>
            </a:r>
            <a:endParaRPr lang="th-TH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323528" y="1628800"/>
            <a:ext cx="8352928" cy="4335915"/>
          </a:xfrm>
        </p:spPr>
        <p:txBody>
          <a:bodyPr/>
          <a:lstStyle/>
          <a:p>
            <a:r>
              <a:rPr lang="en-US" dirty="0" smtClean="0">
                <a:solidFill>
                  <a:srgbClr val="0D15B3"/>
                </a:solidFill>
              </a:rPr>
              <a:t>Folk</a:t>
            </a:r>
          </a:p>
          <a:p>
            <a:endParaRPr lang="en-US" dirty="0" smtClean="0">
              <a:solidFill>
                <a:srgbClr val="0D15B3"/>
              </a:solidFill>
            </a:endParaRPr>
          </a:p>
          <a:p>
            <a:endParaRPr lang="th-TH" dirty="0">
              <a:solidFill>
                <a:srgbClr val="0D15B3"/>
              </a:solidFill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323528" y="2420888"/>
            <a:ext cx="7772400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h-TH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84" y="2469232"/>
            <a:ext cx="5868144" cy="3912096"/>
          </a:xfrm>
          <a:prstGeom prst="rect">
            <a:avLst/>
          </a:prstGeom>
        </p:spPr>
      </p:pic>
      <p:pic>
        <p:nvPicPr>
          <p:cNvPr id="4" name="fol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75856" y="1628800"/>
            <a:ext cx="609600" cy="609600"/>
          </a:xfrm>
          <a:prstGeom prst="rect">
            <a:avLst/>
          </a:prstGeom>
        </p:spPr>
      </p:pic>
      <p:pic>
        <p:nvPicPr>
          <p:cNvPr id="7" name="folk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20072" y="162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9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1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51520" y="692697"/>
            <a:ext cx="8496944" cy="648071"/>
          </a:xfrm>
          <a:noFill/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Music</a:t>
            </a:r>
            <a:endParaRPr lang="th-TH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323528" y="1628800"/>
            <a:ext cx="8352928" cy="4335915"/>
          </a:xfrm>
        </p:spPr>
        <p:txBody>
          <a:bodyPr/>
          <a:lstStyle/>
          <a:p>
            <a:r>
              <a:rPr lang="en-US" dirty="0" smtClean="0">
                <a:solidFill>
                  <a:srgbClr val="0D15B3"/>
                </a:solidFill>
              </a:rPr>
              <a:t>Hip-Hop</a:t>
            </a:r>
          </a:p>
          <a:p>
            <a:endParaRPr lang="en-US" dirty="0" smtClean="0">
              <a:solidFill>
                <a:srgbClr val="0D15B3"/>
              </a:solidFill>
            </a:endParaRPr>
          </a:p>
          <a:p>
            <a:endParaRPr lang="th-TH" dirty="0">
              <a:solidFill>
                <a:srgbClr val="0D15B3"/>
              </a:solidFill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323528" y="2420888"/>
            <a:ext cx="7772400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h-TH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hip ho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87824" y="1628800"/>
            <a:ext cx="609600" cy="609600"/>
          </a:xfrm>
          <a:prstGeom prst="rect">
            <a:avLst/>
          </a:prstGeom>
        </p:spPr>
      </p:pic>
      <p:pic>
        <p:nvPicPr>
          <p:cNvPr id="5" name="hip hop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64088" y="1658992"/>
            <a:ext cx="609600" cy="609600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1" y="2420888"/>
            <a:ext cx="5012829" cy="401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2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2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51520" y="692697"/>
            <a:ext cx="8496944" cy="648071"/>
          </a:xfrm>
          <a:noFill/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Music</a:t>
            </a:r>
            <a:endParaRPr lang="th-TH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323528" y="1628800"/>
            <a:ext cx="8352928" cy="4335915"/>
          </a:xfrm>
        </p:spPr>
        <p:txBody>
          <a:bodyPr/>
          <a:lstStyle/>
          <a:p>
            <a:r>
              <a:rPr lang="en-US" dirty="0" smtClean="0">
                <a:solidFill>
                  <a:srgbClr val="0D15B3"/>
                </a:solidFill>
              </a:rPr>
              <a:t>Jazz</a:t>
            </a:r>
          </a:p>
          <a:p>
            <a:endParaRPr lang="en-US" dirty="0" smtClean="0">
              <a:solidFill>
                <a:srgbClr val="0D15B3"/>
              </a:solidFill>
            </a:endParaRPr>
          </a:p>
          <a:p>
            <a:endParaRPr lang="th-TH" dirty="0">
              <a:solidFill>
                <a:srgbClr val="0D15B3"/>
              </a:solidFill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323528" y="2420888"/>
            <a:ext cx="7772400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h-TH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jas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42320" y="1628800"/>
            <a:ext cx="609600" cy="609600"/>
          </a:xfrm>
          <a:prstGeom prst="rect">
            <a:avLst/>
          </a:prstGeom>
        </p:spPr>
      </p:pic>
      <p:pic>
        <p:nvPicPr>
          <p:cNvPr id="5" name="jass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14528" y="1628800"/>
            <a:ext cx="609600" cy="609600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492580"/>
            <a:ext cx="6654700" cy="374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6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51520" y="1052737"/>
            <a:ext cx="8496944" cy="1584175"/>
          </a:xfrm>
          <a:noFill/>
        </p:spPr>
        <p:txBody>
          <a:bodyPr>
            <a:normAutofit fontScale="90000"/>
          </a:bodyPr>
          <a:lstStyle/>
          <a:p>
            <a:r>
              <a:rPr lang="en-US" sz="73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Entertainments</a:t>
            </a:r>
            <a:br>
              <a:rPr lang="en-US" sz="73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3600" dirty="0"/>
              <a:t/>
            </a:r>
            <a:br>
              <a:rPr lang="th-TH" sz="3600" dirty="0"/>
            </a:br>
            <a:endParaRPr lang="th-TH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323528" y="2189428"/>
            <a:ext cx="8352928" cy="4335915"/>
          </a:xfrm>
        </p:spPr>
        <p:txBody>
          <a:bodyPr>
            <a:normAutofit/>
          </a:bodyPr>
          <a:lstStyle/>
          <a:p>
            <a:endParaRPr lang="th-TH" sz="6000" dirty="0"/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323528" y="2420888"/>
            <a:ext cx="7772400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h-TH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04864"/>
            <a:ext cx="7560840" cy="4326810"/>
          </a:xfrm>
          <a:prstGeom prst="rect">
            <a:avLst/>
          </a:prstGeom>
        </p:spPr>
      </p:pic>
      <p:pic>
        <p:nvPicPr>
          <p:cNvPr id="5" name="entertainmen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08" y="11247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2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51520" y="692697"/>
            <a:ext cx="8496944" cy="648071"/>
          </a:xfrm>
          <a:noFill/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Music</a:t>
            </a:r>
            <a:endParaRPr lang="th-TH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323528" y="1628800"/>
            <a:ext cx="8352928" cy="4335915"/>
          </a:xfrm>
        </p:spPr>
        <p:txBody>
          <a:bodyPr/>
          <a:lstStyle/>
          <a:p>
            <a:r>
              <a:rPr lang="en-US" dirty="0" smtClean="0">
                <a:solidFill>
                  <a:srgbClr val="0D15B3"/>
                </a:solidFill>
              </a:rPr>
              <a:t>Pop</a:t>
            </a:r>
          </a:p>
          <a:p>
            <a:endParaRPr lang="en-US" dirty="0" smtClean="0">
              <a:solidFill>
                <a:srgbClr val="0D15B3"/>
              </a:solidFill>
            </a:endParaRPr>
          </a:p>
          <a:p>
            <a:endParaRPr lang="th-TH" dirty="0">
              <a:solidFill>
                <a:srgbClr val="0D15B3"/>
              </a:solidFill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323528" y="2420888"/>
            <a:ext cx="7772400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h-TH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o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47864" y="1628800"/>
            <a:ext cx="609600" cy="609600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408515"/>
            <a:ext cx="5149949" cy="4116829"/>
          </a:xfrm>
          <a:prstGeom prst="rect">
            <a:avLst/>
          </a:prstGeom>
        </p:spPr>
      </p:pic>
      <p:pic>
        <p:nvPicPr>
          <p:cNvPr id="7" name="pop2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04048" y="162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6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6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51520" y="692697"/>
            <a:ext cx="8496944" cy="648071"/>
          </a:xfrm>
          <a:noFill/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Music</a:t>
            </a:r>
            <a:endParaRPr lang="th-TH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323528" y="1628800"/>
            <a:ext cx="8352928" cy="4335915"/>
          </a:xfrm>
        </p:spPr>
        <p:txBody>
          <a:bodyPr/>
          <a:lstStyle/>
          <a:p>
            <a:r>
              <a:rPr lang="en-US" dirty="0" smtClean="0">
                <a:solidFill>
                  <a:srgbClr val="0D15B3"/>
                </a:solidFill>
              </a:rPr>
              <a:t>Reggae</a:t>
            </a:r>
          </a:p>
          <a:p>
            <a:endParaRPr lang="en-US" dirty="0" smtClean="0">
              <a:solidFill>
                <a:srgbClr val="0D15B3"/>
              </a:solidFill>
            </a:endParaRPr>
          </a:p>
          <a:p>
            <a:endParaRPr lang="th-TH" dirty="0">
              <a:solidFill>
                <a:srgbClr val="0D15B3"/>
              </a:solidFill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323528" y="2420888"/>
            <a:ext cx="7772400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h-TH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regga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87824" y="1628800"/>
            <a:ext cx="609600" cy="609600"/>
          </a:xfrm>
          <a:prstGeom prst="rect">
            <a:avLst/>
          </a:prstGeom>
        </p:spPr>
      </p:pic>
      <p:pic>
        <p:nvPicPr>
          <p:cNvPr id="5" name="reggae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02560" y="1667272"/>
            <a:ext cx="609600" cy="609600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560564"/>
            <a:ext cx="6588224" cy="32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6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8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51520" y="692697"/>
            <a:ext cx="8496944" cy="648071"/>
          </a:xfrm>
          <a:noFill/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Music</a:t>
            </a:r>
            <a:endParaRPr lang="th-TH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323528" y="1628800"/>
            <a:ext cx="8352928" cy="4335915"/>
          </a:xfrm>
        </p:spPr>
        <p:txBody>
          <a:bodyPr/>
          <a:lstStyle/>
          <a:p>
            <a:r>
              <a:rPr lang="en-US" dirty="0" smtClean="0">
                <a:solidFill>
                  <a:srgbClr val="0D15B3"/>
                </a:solidFill>
              </a:rPr>
              <a:t>Rock</a:t>
            </a:r>
          </a:p>
          <a:p>
            <a:endParaRPr lang="en-US" dirty="0" smtClean="0">
              <a:solidFill>
                <a:srgbClr val="0D15B3"/>
              </a:solidFill>
            </a:endParaRPr>
          </a:p>
          <a:p>
            <a:endParaRPr lang="th-TH" dirty="0">
              <a:solidFill>
                <a:srgbClr val="0D15B3"/>
              </a:solidFill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323528" y="2420888"/>
            <a:ext cx="7772400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h-TH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roc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75856" y="1628800"/>
            <a:ext cx="609600" cy="609600"/>
          </a:xfrm>
          <a:prstGeom prst="rect">
            <a:avLst/>
          </a:prstGeom>
        </p:spPr>
      </p:pic>
      <p:pic>
        <p:nvPicPr>
          <p:cNvPr id="5" name="rock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48064" y="1628800"/>
            <a:ext cx="609600" cy="609600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451080"/>
            <a:ext cx="7133439" cy="342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6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8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51520" y="692697"/>
            <a:ext cx="8496944" cy="648071"/>
          </a:xfrm>
          <a:noFill/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Music</a:t>
            </a:r>
            <a:endParaRPr lang="th-TH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323528" y="1628800"/>
            <a:ext cx="8352928" cy="4335915"/>
          </a:xfrm>
        </p:spPr>
        <p:txBody>
          <a:bodyPr/>
          <a:lstStyle/>
          <a:p>
            <a:r>
              <a:rPr lang="en-US" dirty="0" smtClean="0">
                <a:solidFill>
                  <a:srgbClr val="0D15B3"/>
                </a:solidFill>
              </a:rPr>
              <a:t>rap</a:t>
            </a:r>
          </a:p>
          <a:p>
            <a:endParaRPr lang="en-US" dirty="0" smtClean="0">
              <a:solidFill>
                <a:srgbClr val="0D15B3"/>
              </a:solidFill>
            </a:endParaRPr>
          </a:p>
          <a:p>
            <a:endParaRPr lang="th-TH" dirty="0">
              <a:solidFill>
                <a:srgbClr val="0D15B3"/>
              </a:solidFill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323528" y="2420888"/>
            <a:ext cx="7772400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h-TH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ra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47864" y="1628800"/>
            <a:ext cx="609600" cy="609600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492896"/>
            <a:ext cx="5427189" cy="3527673"/>
          </a:xfrm>
          <a:prstGeom prst="rect">
            <a:avLst/>
          </a:prstGeom>
        </p:spPr>
      </p:pic>
      <p:pic>
        <p:nvPicPr>
          <p:cNvPr id="12" name="rap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76056" y="162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6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14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51520" y="692697"/>
            <a:ext cx="8496944" cy="648071"/>
          </a:xfrm>
          <a:noFill/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TV. Programs</a:t>
            </a:r>
            <a:endParaRPr lang="th-TH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539552" y="1628800"/>
            <a:ext cx="8136904" cy="4824536"/>
          </a:xfrm>
        </p:spPr>
        <p:txBody>
          <a:bodyPr/>
          <a:lstStyle/>
          <a:p>
            <a:pPr algn="l"/>
            <a:r>
              <a:rPr lang="en-US" sz="2800" dirty="0">
                <a:solidFill>
                  <a:srgbClr val="C00000"/>
                </a:solidFill>
                <a:cs typeface="UPCxN" pitchFamily="2" charset="-34"/>
              </a:rPr>
              <a:t>Soap opera: </a:t>
            </a:r>
            <a:r>
              <a:rPr lang="en-US" sz="2400" dirty="0">
                <a:solidFill>
                  <a:srgbClr val="0D15B3"/>
                </a:solidFill>
                <a:cs typeface="UPCxN" pitchFamily="2" charset="-34"/>
              </a:rPr>
              <a:t>a continuing program, which follows the </a:t>
            </a:r>
            <a:r>
              <a:rPr lang="en-US" sz="2400" dirty="0">
                <a:solidFill>
                  <a:srgbClr val="C00000"/>
                </a:solidFill>
                <a:cs typeface="UPCxN" pitchFamily="2" charset="-34"/>
              </a:rPr>
              <a:t>lives of a group of people</a:t>
            </a:r>
            <a:r>
              <a:rPr lang="en-US" sz="2400" dirty="0">
                <a:solidFill>
                  <a:srgbClr val="0D15B3"/>
                </a:solidFill>
                <a:cs typeface="UPCxN" pitchFamily="2" charset="-34"/>
              </a:rPr>
              <a:t>; the stories are often romantic, exciting, dramatic and </a:t>
            </a:r>
            <a:r>
              <a:rPr lang="en-US" sz="2400" dirty="0" smtClean="0">
                <a:solidFill>
                  <a:srgbClr val="0D15B3"/>
                </a:solidFill>
                <a:cs typeface="UPCxN" pitchFamily="2" charset="-34"/>
              </a:rPr>
              <a:t>hard </a:t>
            </a:r>
            <a:r>
              <a:rPr lang="en-US" sz="2400" dirty="0">
                <a:solidFill>
                  <a:srgbClr val="0D15B3"/>
                </a:solidFill>
                <a:cs typeface="UPCxN" pitchFamily="2" charset="-34"/>
              </a:rPr>
              <a:t>to </a:t>
            </a:r>
            <a:r>
              <a:rPr lang="en-US" sz="2400" dirty="0" smtClean="0">
                <a:solidFill>
                  <a:srgbClr val="0D15B3"/>
                </a:solidFill>
                <a:cs typeface="UPCxN" pitchFamily="2" charset="-34"/>
              </a:rPr>
              <a:t>believe. </a:t>
            </a:r>
            <a:endParaRPr lang="th-TH" sz="2400" dirty="0"/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323528" y="2420888"/>
            <a:ext cx="7772400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h-TH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soap oper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0032" y="2855222"/>
            <a:ext cx="609600" cy="60960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32" y="2924944"/>
            <a:ext cx="486054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95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51520" y="692697"/>
            <a:ext cx="8496944" cy="648071"/>
          </a:xfrm>
          <a:noFill/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TV. Programs</a:t>
            </a:r>
            <a:endParaRPr lang="th-TH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539552" y="1628800"/>
            <a:ext cx="8136904" cy="4824536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C00000"/>
                </a:solidFill>
                <a:cs typeface="UPCxN" pitchFamily="2" charset="-34"/>
              </a:rPr>
              <a:t>Sitcom: </a:t>
            </a:r>
            <a:r>
              <a:rPr lang="en-US" sz="2800" dirty="0">
                <a:solidFill>
                  <a:srgbClr val="0D15B3"/>
                </a:solidFill>
                <a:cs typeface="UPCxN" pitchFamily="2" charset="-34"/>
              </a:rPr>
              <a:t>an </a:t>
            </a:r>
            <a:r>
              <a:rPr lang="en-US" sz="2800" dirty="0">
                <a:solidFill>
                  <a:srgbClr val="C00000"/>
                </a:solidFill>
                <a:cs typeface="UPCxN" pitchFamily="2" charset="-34"/>
              </a:rPr>
              <a:t>amusing</a:t>
            </a:r>
            <a:r>
              <a:rPr lang="en-US" sz="2800" dirty="0">
                <a:solidFill>
                  <a:srgbClr val="0D15B3"/>
                </a:solidFill>
                <a:cs typeface="UPCxN" pitchFamily="2" charset="-34"/>
              </a:rPr>
              <a:t> television drama series about a set of characters. Sitcom is an abbreviation for </a:t>
            </a:r>
            <a:r>
              <a:rPr lang="en-US" sz="2800" dirty="0">
                <a:solidFill>
                  <a:srgbClr val="C00000"/>
                </a:solidFill>
                <a:cs typeface="UPCxN" pitchFamily="2" charset="-34"/>
              </a:rPr>
              <a:t>“situation comedy</a:t>
            </a:r>
            <a:r>
              <a:rPr lang="en-US" sz="2800" dirty="0" smtClean="0">
                <a:solidFill>
                  <a:srgbClr val="C00000"/>
                </a:solidFill>
                <a:cs typeface="UPCxN" pitchFamily="2" charset="-34"/>
              </a:rPr>
              <a:t>”.</a:t>
            </a:r>
            <a:r>
              <a:rPr lang="en-US" sz="2800" dirty="0">
                <a:solidFill>
                  <a:srgbClr val="C00000"/>
                </a:solidFill>
                <a:cs typeface="UPCxN" pitchFamily="2" charset="-34"/>
              </a:rPr>
              <a:t/>
            </a:r>
            <a:br>
              <a:rPr lang="en-US" sz="2800" dirty="0">
                <a:solidFill>
                  <a:srgbClr val="C00000"/>
                </a:solidFill>
                <a:cs typeface="UPCxN" pitchFamily="2" charset="-34"/>
              </a:rPr>
            </a:br>
            <a:endParaRPr lang="th-TH" sz="2400" dirty="0">
              <a:solidFill>
                <a:srgbClr val="C00000"/>
              </a:solidFill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323528" y="2420888"/>
            <a:ext cx="7772400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h-TH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140968"/>
            <a:ext cx="5868144" cy="3300831"/>
          </a:xfrm>
          <a:prstGeom prst="rect">
            <a:avLst/>
          </a:prstGeom>
        </p:spPr>
      </p:pic>
      <p:pic>
        <p:nvPicPr>
          <p:cNvPr id="9" name="sit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3140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4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51520" y="692697"/>
            <a:ext cx="8496944" cy="648071"/>
          </a:xfrm>
          <a:noFill/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TV. Programs</a:t>
            </a:r>
            <a:endParaRPr lang="th-TH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539552" y="1700808"/>
            <a:ext cx="8136904" cy="4824536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C00000"/>
                </a:solidFill>
                <a:latin typeface="+mj-lt"/>
                <a:cs typeface="UPCxN" pitchFamily="2" charset="-34"/>
              </a:rPr>
              <a:t>Drama: </a:t>
            </a:r>
            <a:r>
              <a:rPr lang="en-US" sz="2800" dirty="0">
                <a:solidFill>
                  <a:srgbClr val="0D15B3"/>
                </a:solidFill>
                <a:latin typeface="+mj-lt"/>
                <a:cs typeface="UPCxN" pitchFamily="2" charset="-34"/>
              </a:rPr>
              <a:t>1. </a:t>
            </a:r>
            <a:r>
              <a:rPr lang="en-US" sz="2800" dirty="0">
                <a:solidFill>
                  <a:srgbClr val="C00000"/>
                </a:solidFill>
                <a:latin typeface="+mj-lt"/>
                <a:cs typeface="UPCxN" pitchFamily="2" charset="-34"/>
              </a:rPr>
              <a:t>a play </a:t>
            </a:r>
            <a:r>
              <a:rPr lang="en-US" sz="2800" dirty="0">
                <a:solidFill>
                  <a:srgbClr val="0D15B3"/>
                </a:solidFill>
                <a:latin typeface="+mj-lt"/>
                <a:cs typeface="UPCxN" pitchFamily="2" charset="-34"/>
              </a:rPr>
              <a:t>for the theater, television, radio, etc. 	     2. </a:t>
            </a:r>
            <a:r>
              <a:rPr lang="en-US" sz="2800" dirty="0">
                <a:solidFill>
                  <a:srgbClr val="C00000"/>
                </a:solidFill>
                <a:latin typeface="+mj-lt"/>
                <a:cs typeface="UPCxN" pitchFamily="2" charset="-34"/>
              </a:rPr>
              <a:t>plays</a:t>
            </a:r>
            <a:r>
              <a:rPr lang="en-US" sz="2800" dirty="0">
                <a:solidFill>
                  <a:srgbClr val="0D15B3"/>
                </a:solidFill>
                <a:latin typeface="+mj-lt"/>
                <a:cs typeface="UPCxN" pitchFamily="2" charset="-34"/>
              </a:rPr>
              <a:t> considered as a form of literature</a:t>
            </a:r>
            <a:r>
              <a:rPr lang="en-US" sz="2800" dirty="0">
                <a:solidFill>
                  <a:srgbClr val="C00000"/>
                </a:solidFill>
                <a:latin typeface="+mj-lt"/>
                <a:cs typeface="UPCxN" pitchFamily="2" charset="-34"/>
              </a:rPr>
              <a:t/>
            </a:r>
            <a:br>
              <a:rPr lang="en-US" sz="2800" dirty="0">
                <a:solidFill>
                  <a:srgbClr val="C00000"/>
                </a:solidFill>
                <a:latin typeface="+mj-lt"/>
                <a:cs typeface="UPCxN" pitchFamily="2" charset="-34"/>
              </a:rPr>
            </a:br>
            <a:endParaRPr lang="th-TH" sz="2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323528" y="2420888"/>
            <a:ext cx="7772400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h-TH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3" y="2852935"/>
            <a:ext cx="5904655" cy="3321369"/>
          </a:xfrm>
          <a:prstGeom prst="rect">
            <a:avLst/>
          </a:prstGeom>
        </p:spPr>
      </p:pic>
      <p:pic>
        <p:nvPicPr>
          <p:cNvPr id="5" name="dra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23648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2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51520" y="692697"/>
            <a:ext cx="8496944" cy="648071"/>
          </a:xfrm>
          <a:noFill/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TV. Programs</a:t>
            </a:r>
            <a:endParaRPr lang="th-TH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539552" y="1700808"/>
            <a:ext cx="8136904" cy="4824536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C00000"/>
                </a:solidFill>
                <a:cs typeface="UPCxN" pitchFamily="2" charset="-34"/>
              </a:rPr>
              <a:t>Talk </a:t>
            </a:r>
            <a:r>
              <a:rPr lang="en-US" dirty="0">
                <a:solidFill>
                  <a:srgbClr val="C00000"/>
                </a:solidFill>
                <a:cs typeface="UPCxN" pitchFamily="2" charset="-34"/>
              </a:rPr>
              <a:t>show: </a:t>
            </a:r>
            <a:r>
              <a:rPr lang="en-US" sz="2800" dirty="0">
                <a:solidFill>
                  <a:srgbClr val="0D15B3"/>
                </a:solidFill>
                <a:cs typeface="UPCxN" pitchFamily="2" charset="-34"/>
              </a:rPr>
              <a:t>a radio or television program in which usually well-known people </a:t>
            </a:r>
            <a:r>
              <a:rPr lang="en-US" sz="2800" dirty="0">
                <a:solidFill>
                  <a:srgbClr val="C00000"/>
                </a:solidFill>
                <a:cs typeface="UPCxN" pitchFamily="2" charset="-34"/>
              </a:rPr>
              <a:t>talk</a:t>
            </a:r>
            <a:r>
              <a:rPr lang="en-US" sz="2800" dirty="0">
                <a:solidFill>
                  <a:srgbClr val="0D15B3"/>
                </a:solidFill>
                <a:cs typeface="UPCxN" pitchFamily="2" charset="-34"/>
              </a:rPr>
              <a:t> about something or </a:t>
            </a:r>
            <a:r>
              <a:rPr lang="en-US" sz="2800" dirty="0" smtClean="0">
                <a:solidFill>
                  <a:srgbClr val="0D15B3"/>
                </a:solidFill>
                <a:cs typeface="UPCxN" pitchFamily="2" charset="-34"/>
              </a:rPr>
              <a:t/>
            </a:r>
            <a:br>
              <a:rPr lang="en-US" sz="2800" dirty="0" smtClean="0">
                <a:solidFill>
                  <a:srgbClr val="0D15B3"/>
                </a:solidFill>
                <a:cs typeface="UPCxN" pitchFamily="2" charset="-34"/>
              </a:rPr>
            </a:br>
            <a:r>
              <a:rPr lang="en-US" sz="2800" dirty="0" smtClean="0">
                <a:solidFill>
                  <a:srgbClr val="C00000"/>
                </a:solidFill>
                <a:cs typeface="UPCxN" pitchFamily="2" charset="-34"/>
              </a:rPr>
              <a:t>are </a:t>
            </a:r>
            <a:r>
              <a:rPr lang="en-US" sz="2800" dirty="0">
                <a:solidFill>
                  <a:srgbClr val="C00000"/>
                </a:solidFill>
                <a:cs typeface="UPCxN" pitchFamily="2" charset="-34"/>
              </a:rPr>
              <a:t>interviewed. </a:t>
            </a:r>
            <a:r>
              <a:rPr lang="en-US" sz="2800" dirty="0">
                <a:solidFill>
                  <a:srgbClr val="C00000"/>
                </a:solidFill>
                <a:latin typeface="+mj-lt"/>
                <a:cs typeface="UPCxN" pitchFamily="2" charset="-34"/>
              </a:rPr>
              <a:t/>
            </a:r>
            <a:br>
              <a:rPr lang="en-US" sz="2800" dirty="0">
                <a:solidFill>
                  <a:srgbClr val="C00000"/>
                </a:solidFill>
                <a:latin typeface="+mj-lt"/>
                <a:cs typeface="UPCxN" pitchFamily="2" charset="-34"/>
              </a:rPr>
            </a:br>
            <a:endParaRPr lang="th-TH" sz="28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323528" y="2420888"/>
            <a:ext cx="7772400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h-TH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talk show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3068959"/>
            <a:ext cx="609600" cy="609600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238236"/>
            <a:ext cx="4824536" cy="32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6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51520" y="692697"/>
            <a:ext cx="8496944" cy="648071"/>
          </a:xfrm>
          <a:noFill/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TV. Programs</a:t>
            </a:r>
            <a:endParaRPr lang="th-TH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539552" y="1700808"/>
            <a:ext cx="8136904" cy="4824536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C00000"/>
                </a:solidFill>
                <a:cs typeface="UPCxN" pitchFamily="2" charset="-34"/>
              </a:rPr>
              <a:t>Reality show: </a:t>
            </a:r>
            <a:r>
              <a:rPr lang="en-US" sz="2800" dirty="0">
                <a:solidFill>
                  <a:srgbClr val="0D15B3"/>
                </a:solidFill>
                <a:cs typeface="UPCxN" pitchFamily="2" charset="-34"/>
              </a:rPr>
              <a:t>a television show in which </a:t>
            </a:r>
            <a:r>
              <a:rPr lang="en-US" sz="2800" dirty="0">
                <a:solidFill>
                  <a:srgbClr val="C00000"/>
                </a:solidFill>
                <a:cs typeface="UPCxN" pitchFamily="2" charset="-34"/>
              </a:rPr>
              <a:t>members of the public or celebrities</a:t>
            </a:r>
            <a:r>
              <a:rPr lang="en-US" sz="2800" dirty="0">
                <a:solidFill>
                  <a:srgbClr val="0D15B3"/>
                </a:solidFill>
                <a:cs typeface="UPCxN" pitchFamily="2" charset="-34"/>
              </a:rPr>
              <a:t> are filmed living their </a:t>
            </a:r>
            <a:r>
              <a:rPr lang="en-US" sz="2800" dirty="0">
                <a:solidFill>
                  <a:srgbClr val="C00000"/>
                </a:solidFill>
                <a:cs typeface="UPCxN" pitchFamily="2" charset="-34"/>
              </a:rPr>
              <a:t>everyday lives</a:t>
            </a:r>
            <a:r>
              <a:rPr lang="en-US" sz="2800" dirty="0">
                <a:solidFill>
                  <a:srgbClr val="0D15B3"/>
                </a:solidFill>
                <a:cs typeface="UPCxN" pitchFamily="2" charset="-34"/>
              </a:rPr>
              <a:t> or undertaking specific </a:t>
            </a:r>
            <a:r>
              <a:rPr lang="en-US" sz="2800" dirty="0" smtClean="0">
                <a:solidFill>
                  <a:srgbClr val="0D15B3"/>
                </a:solidFill>
                <a:cs typeface="UPCxN" pitchFamily="2" charset="-34"/>
              </a:rPr>
              <a:t>challenges.</a:t>
            </a:r>
            <a:endParaRPr lang="th-TH" sz="2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323528" y="2420888"/>
            <a:ext cx="7772400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h-TH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reality show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3030140"/>
            <a:ext cx="609600" cy="609600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208" y="3212976"/>
            <a:ext cx="5436096" cy="305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6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51520" y="692697"/>
            <a:ext cx="8496944" cy="648071"/>
          </a:xfrm>
          <a:noFill/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TV. Programs</a:t>
            </a:r>
            <a:endParaRPr lang="th-TH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539552" y="1700808"/>
            <a:ext cx="8136904" cy="4824536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C00000"/>
                </a:solidFill>
                <a:cs typeface="UPCxN" pitchFamily="2" charset="-34"/>
              </a:rPr>
              <a:t>Documentary: </a:t>
            </a:r>
            <a:r>
              <a:rPr lang="en-US" sz="2800" dirty="0">
                <a:solidFill>
                  <a:srgbClr val="0D15B3"/>
                </a:solidFill>
                <a:cs typeface="UPCxN" pitchFamily="2" charset="-34"/>
              </a:rPr>
              <a:t>a film or television or a radio program that gives detailed information about a particular subject</a:t>
            </a:r>
            <a:endParaRPr lang="th-TH" sz="2800" dirty="0">
              <a:solidFill>
                <a:srgbClr val="0D15B3"/>
              </a:solidFill>
              <a:cs typeface="UPCxN" pitchFamily="2" charset="-34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323528" y="2420888"/>
            <a:ext cx="7772400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h-TH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documentar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3124200"/>
            <a:ext cx="609600" cy="609600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945244"/>
            <a:ext cx="5212493" cy="293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3568" y="620688"/>
            <a:ext cx="7772400" cy="1470025"/>
          </a:xfrm>
        </p:spPr>
        <p:txBody>
          <a:bodyPr>
            <a:normAutofit/>
          </a:bodyPr>
          <a:lstStyle/>
          <a:p>
            <a:pPr algn="ctr"/>
            <a:endParaRPr lang="th-TH" sz="6000" dirty="0">
              <a:solidFill>
                <a:srgbClr val="7030A0"/>
              </a:solidFill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115616" y="2348880"/>
            <a:ext cx="7488832" cy="3312368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C00000"/>
                </a:solidFill>
              </a:rPr>
              <a:t>Objectives: 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	1. Students are able to pronounce and define words correctly.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 	2. Students are able to answer questions correctly after reading and listening about the entertainments. </a:t>
            </a:r>
            <a:endParaRPr lang="th-TH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210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51520" y="692697"/>
            <a:ext cx="8496944" cy="648071"/>
          </a:xfrm>
          <a:noFill/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TV. Programs</a:t>
            </a:r>
            <a:endParaRPr lang="th-TH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539552" y="1700808"/>
            <a:ext cx="8136904" cy="4824536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C00000"/>
                </a:solidFill>
                <a:cs typeface="UPCxN" pitchFamily="2" charset="-34"/>
              </a:rPr>
              <a:t>Variety show: </a:t>
            </a:r>
            <a:r>
              <a:rPr lang="en-US" sz="2800" dirty="0" smtClean="0">
                <a:solidFill>
                  <a:srgbClr val="1A2BD0"/>
                </a:solidFill>
                <a:cs typeface="UPCxN" pitchFamily="2" charset="-34"/>
              </a:rPr>
              <a:t>a show, as on television, </a:t>
            </a:r>
            <a:r>
              <a:rPr lang="en-US" sz="2800" dirty="0" smtClean="0">
                <a:solidFill>
                  <a:srgbClr val="1A2BD0"/>
                </a:solidFill>
              </a:rPr>
              <a:t>made </a:t>
            </a:r>
            <a:r>
              <a:rPr lang="en-US" sz="2800" dirty="0">
                <a:solidFill>
                  <a:srgbClr val="1A2BD0"/>
                </a:solidFill>
              </a:rPr>
              <a:t>up of </a:t>
            </a:r>
            <a:r>
              <a:rPr lang="en-US" sz="2800" dirty="0" smtClean="0">
                <a:solidFill>
                  <a:srgbClr val="1A2BD0"/>
                </a:solidFill>
              </a:rPr>
              <a:t>many different </a:t>
            </a:r>
            <a:r>
              <a:rPr lang="en-US" sz="2800" dirty="0">
                <a:solidFill>
                  <a:srgbClr val="1A2BD0"/>
                </a:solidFill>
              </a:rPr>
              <a:t>kinds of acts, as comic skits, songs, dances, </a:t>
            </a:r>
            <a:r>
              <a:rPr lang="en-US" sz="2800" dirty="0" smtClean="0">
                <a:solidFill>
                  <a:srgbClr val="1A2BD0"/>
                </a:solidFill>
              </a:rPr>
              <a:t>etc.</a:t>
            </a:r>
            <a:endParaRPr lang="th-TH" sz="2800" dirty="0">
              <a:solidFill>
                <a:srgbClr val="1A2BD0"/>
              </a:solidFill>
              <a:cs typeface="UPCxN" pitchFamily="2" charset="-34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323528" y="2420888"/>
            <a:ext cx="7772400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h-TH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192" y="3140968"/>
            <a:ext cx="6012160" cy="3381840"/>
          </a:xfrm>
          <a:prstGeom prst="rect">
            <a:avLst/>
          </a:prstGeom>
        </p:spPr>
      </p:pic>
      <p:pic>
        <p:nvPicPr>
          <p:cNvPr id="5" name="variety show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30646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1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51520" y="836713"/>
            <a:ext cx="8568952" cy="648071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Exercises</a:t>
            </a:r>
            <a:endParaRPr lang="th-TH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683568" y="3284984"/>
            <a:ext cx="7632848" cy="3384376"/>
          </a:xfrm>
        </p:spPr>
        <p:txBody>
          <a:bodyPr/>
          <a:lstStyle/>
          <a:p>
            <a:endParaRPr lang="th-TH" dirty="0"/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1547664" y="1916833"/>
            <a:ext cx="6624736" cy="18722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Reading </a:t>
            </a:r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movies</a:t>
            </a:r>
            <a:b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Listening about movies and TV. programs</a:t>
            </a:r>
            <a:endParaRPr lang="th-TH" sz="28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470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51520" y="332657"/>
            <a:ext cx="8568952" cy="648071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Reading about movies</a:t>
            </a:r>
            <a:endParaRPr lang="th-TH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683568" y="3284984"/>
            <a:ext cx="7632848" cy="3384376"/>
          </a:xfrm>
        </p:spPr>
        <p:txBody>
          <a:bodyPr/>
          <a:lstStyle/>
          <a:p>
            <a:endParaRPr lang="th-TH" dirty="0"/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544016" y="908721"/>
            <a:ext cx="7772400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 about the types of films that five people like. What type of film is good for each person? </a:t>
            </a:r>
            <a:endParaRPr lang="th-TH" sz="20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844824"/>
            <a:ext cx="7486650" cy="4400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260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51520" y="332657"/>
            <a:ext cx="8568952" cy="648071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Reading about movies</a:t>
            </a:r>
            <a:endParaRPr lang="th-TH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683568" y="3284984"/>
            <a:ext cx="7632848" cy="3384376"/>
          </a:xfrm>
        </p:spPr>
        <p:txBody>
          <a:bodyPr/>
          <a:lstStyle/>
          <a:p>
            <a:endParaRPr lang="th-TH" dirty="0"/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544016" y="908721"/>
            <a:ext cx="7772400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 about the types of films that five people like. What type of film is good for each person? </a:t>
            </a:r>
            <a:endParaRPr lang="th-TH" sz="20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6620272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12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16024" y="332657"/>
            <a:ext cx="7772400" cy="648071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Reading about movies</a:t>
            </a:r>
            <a:endParaRPr lang="th-TH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635345" y="1124744"/>
            <a:ext cx="7632848" cy="4680520"/>
          </a:xfrm>
        </p:spPr>
        <p:txBody>
          <a:bodyPr>
            <a:normAutofit/>
          </a:bodyPr>
          <a:lstStyle/>
          <a:p>
            <a:pPr algn="l"/>
            <a:r>
              <a:rPr lang="en-US" sz="1300" dirty="0" smtClean="0">
                <a:solidFill>
                  <a:srgbClr val="0070C0"/>
                </a:solidFill>
              </a:rPr>
              <a:t/>
            </a:r>
            <a:br>
              <a:rPr lang="en-US" sz="1300" dirty="0" smtClean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/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/>
            </a:r>
            <a:br>
              <a:rPr lang="en-US" sz="2400" dirty="0">
                <a:solidFill>
                  <a:srgbClr val="0070C0"/>
                </a:solidFill>
              </a:rPr>
            </a:br>
            <a:endParaRPr lang="th-TH" sz="2400" dirty="0">
              <a:solidFill>
                <a:srgbClr val="0070C0"/>
              </a:solidFill>
            </a:endParaRP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38728"/>
              </p:ext>
            </p:extLst>
          </p:nvPr>
        </p:nvGraphicFramePr>
        <p:xfrm>
          <a:off x="1524000" y="1196752"/>
          <a:ext cx="6288360" cy="5128344"/>
        </p:xfrm>
        <a:graphic>
          <a:graphicData uri="http://schemas.openxmlformats.org/drawingml/2006/table">
            <a:tbl>
              <a:tblPr firstRow="1" bandRow="1">
                <a:effectLst>
                  <a:reflection endPos="0" dir="5400000" sy="-100000" algn="bl" rotWithShape="0"/>
                </a:effectLst>
                <a:tableStyleId>{5C22544A-7EE6-4342-B048-85BDC9FD1C3A}</a:tableStyleId>
              </a:tblPr>
              <a:tblGrid>
                <a:gridCol w="2831976"/>
                <a:gridCol w="3456384"/>
              </a:tblGrid>
              <a:tr h="85472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FF0000"/>
                          </a:solidFill>
                        </a:rPr>
                        <a:t/>
                      </a:r>
                      <a:br>
                        <a:rPr lang="en-US" sz="1100" dirty="0" smtClean="0">
                          <a:solidFill>
                            <a:srgbClr val="FF0000"/>
                          </a:solidFill>
                        </a:rPr>
                      </a:b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Name</a:t>
                      </a:r>
                      <a:endParaRPr lang="th-TH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FF0000"/>
                          </a:solidFill>
                        </a:rPr>
                        <a:t/>
                      </a:r>
                      <a:br>
                        <a:rPr lang="en-US" sz="1100" dirty="0" smtClean="0">
                          <a:solidFill>
                            <a:srgbClr val="FF0000"/>
                          </a:solidFill>
                        </a:rPr>
                      </a:b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Favorite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Film</a:t>
                      </a:r>
                      <a:endParaRPr lang="th-TH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85472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           </a:t>
                      </a:r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Simon</a:t>
                      </a:r>
                      <a:endParaRPr lang="th-TH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85472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          </a:t>
                      </a:r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Paula</a:t>
                      </a:r>
                      <a:endParaRPr lang="th-TH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85472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        </a:t>
                      </a:r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Julia</a:t>
                      </a:r>
                      <a:endParaRPr lang="th-TH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85472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        </a:t>
                      </a:r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John</a:t>
                      </a:r>
                      <a:endParaRPr lang="th-TH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85472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        Ben</a:t>
                      </a:r>
                      <a:endParaRPr lang="th-TH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060848"/>
            <a:ext cx="864095" cy="824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817" y="2924944"/>
            <a:ext cx="874990" cy="83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817" y="3789040"/>
            <a:ext cx="874990" cy="83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653136"/>
            <a:ext cx="864095" cy="823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487012"/>
            <a:ext cx="896057" cy="82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239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51520" y="332657"/>
            <a:ext cx="7772400" cy="648071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Talking about movies and TV. programs</a:t>
            </a:r>
            <a:endParaRPr lang="th-TH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899592" y="3284984"/>
            <a:ext cx="7632848" cy="3384376"/>
          </a:xfrm>
        </p:spPr>
        <p:txBody>
          <a:bodyPr/>
          <a:lstStyle/>
          <a:p>
            <a:endParaRPr lang="th-TH" dirty="0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739" y="548680"/>
            <a:ext cx="3447846" cy="4706957"/>
          </a:xfrm>
          <a:prstGeom prst="rect">
            <a:avLst/>
          </a:prstGeom>
        </p:spPr>
      </p:pic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584371"/>
              </p:ext>
            </p:extLst>
          </p:nvPr>
        </p:nvGraphicFramePr>
        <p:xfrm>
          <a:off x="395536" y="3284984"/>
          <a:ext cx="8424936" cy="3384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/>
                <a:gridCol w="3472687"/>
                <a:gridCol w="3656105"/>
              </a:tblGrid>
              <a:tr h="676875">
                <a:tc>
                  <a:txBody>
                    <a:bodyPr/>
                    <a:lstStyle/>
                    <a:p>
                      <a:pPr algn="ctr"/>
                      <a:endParaRPr lang="th-TH" sz="2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Like/Be Fond Of</a:t>
                      </a:r>
                      <a:endParaRPr lang="th-TH" sz="2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Dislike/Can’t Stand</a:t>
                      </a:r>
                      <a:endParaRPr lang="th-TH" sz="2400" dirty="0">
                        <a:latin typeface="+mj-lt"/>
                      </a:endParaRPr>
                    </a:p>
                  </a:txBody>
                  <a:tcPr anchor="ctr"/>
                </a:tc>
              </a:tr>
              <a:tr h="67687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Olivia</a:t>
                      </a:r>
                      <a:endParaRPr lang="th-TH" sz="2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th-TH" sz="2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th-TH" sz="2400" dirty="0">
                        <a:latin typeface="+mj-lt"/>
                      </a:endParaRPr>
                    </a:p>
                  </a:txBody>
                  <a:tcPr anchor="ctr"/>
                </a:tc>
              </a:tr>
              <a:tr h="67687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Ben</a:t>
                      </a:r>
                      <a:endParaRPr lang="th-TH" sz="2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th-TH" sz="2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th-TH" sz="2400" dirty="0">
                        <a:latin typeface="+mj-lt"/>
                      </a:endParaRPr>
                    </a:p>
                  </a:txBody>
                  <a:tcPr anchor="ctr"/>
                </a:tc>
              </a:tr>
              <a:tr h="67687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Mary</a:t>
                      </a:r>
                      <a:endParaRPr lang="th-TH" sz="2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th-TH" sz="2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th-TH" sz="2400" dirty="0">
                        <a:latin typeface="+mj-lt"/>
                      </a:endParaRPr>
                    </a:p>
                  </a:txBody>
                  <a:tcPr anchor="ctr"/>
                </a:tc>
              </a:tr>
              <a:tr h="67687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Josh</a:t>
                      </a:r>
                      <a:endParaRPr lang="th-TH" sz="2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th-TH" sz="2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th-TH" sz="2400" dirty="0">
                        <a:latin typeface="+mj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323528" y="2420888"/>
            <a:ext cx="7772400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 to each person and then </a:t>
            </a:r>
            <a:b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 the chart. </a:t>
            </a:r>
            <a:endParaRPr lang="th-TH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talking about movies and tv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2280" y="2675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0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51520" y="332657"/>
            <a:ext cx="7772400" cy="648071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Talking about movies and TV. programs</a:t>
            </a:r>
            <a:endParaRPr lang="th-TH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635345" y="1268760"/>
            <a:ext cx="7632848" cy="468052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Answer the questions correctly</a:t>
            </a:r>
            <a:endParaRPr lang="th-TH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sz="1300" dirty="0" smtClean="0">
                <a:solidFill>
                  <a:srgbClr val="0070C0"/>
                </a:solidFill>
              </a:rPr>
              <a:t/>
            </a:r>
            <a:br>
              <a:rPr lang="en-US" sz="1300" dirty="0" smtClean="0">
                <a:solidFill>
                  <a:srgbClr val="0070C0"/>
                </a:solidFill>
              </a:rPr>
            </a:br>
            <a:r>
              <a:rPr lang="en-US" sz="2400" dirty="0" smtClean="0">
                <a:solidFill>
                  <a:srgbClr val="0070C0"/>
                </a:solidFill>
              </a:rPr>
              <a:t>1</a:t>
            </a:r>
            <a:r>
              <a:rPr lang="en-US" sz="2400" dirty="0">
                <a:solidFill>
                  <a:srgbClr val="0070C0"/>
                </a:solidFill>
              </a:rPr>
              <a:t>. Why doesn’t Olivia like watching the horror movies?</a:t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 smtClean="0">
                <a:solidFill>
                  <a:srgbClr val="0070C0"/>
                </a:solidFill>
              </a:rPr>
              <a:t>-</a:t>
            </a:r>
            <a:r>
              <a:rPr lang="en-US" sz="2400" dirty="0">
                <a:solidFill>
                  <a:srgbClr val="0070C0"/>
                </a:solidFill>
              </a:rPr>
              <a:t/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2. Why doesn’t Ben like watching the news?</a:t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 smtClean="0">
                <a:solidFill>
                  <a:srgbClr val="0070C0"/>
                </a:solidFill>
              </a:rPr>
              <a:t>-</a:t>
            </a:r>
            <a:r>
              <a:rPr lang="en-US" sz="2400" dirty="0">
                <a:solidFill>
                  <a:srgbClr val="0070C0"/>
                </a:solidFill>
              </a:rPr>
              <a:t/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3. Why does Ben like watching comedy?</a:t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 smtClean="0">
                <a:solidFill>
                  <a:srgbClr val="0070C0"/>
                </a:solidFill>
              </a:rPr>
              <a:t>-</a:t>
            </a:r>
            <a:r>
              <a:rPr lang="en-US" sz="2400" dirty="0">
                <a:solidFill>
                  <a:srgbClr val="0070C0"/>
                </a:solidFill>
              </a:rPr>
              <a:t/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4. Does May like the reality show?</a:t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 smtClean="0">
                <a:solidFill>
                  <a:srgbClr val="0070C0"/>
                </a:solidFill>
              </a:rPr>
              <a:t>-</a:t>
            </a:r>
            <a:r>
              <a:rPr lang="en-US" sz="2400" dirty="0">
                <a:solidFill>
                  <a:srgbClr val="0070C0"/>
                </a:solidFill>
              </a:rPr>
              <a:t/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5. Who is the movie lover?</a:t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 smtClean="0">
                <a:solidFill>
                  <a:srgbClr val="0070C0"/>
                </a:solidFill>
              </a:rPr>
              <a:t>-</a:t>
            </a:r>
            <a:r>
              <a:rPr lang="en-US" sz="2400" dirty="0">
                <a:solidFill>
                  <a:srgbClr val="0070C0"/>
                </a:solidFill>
              </a:rPr>
              <a:t/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/>
            </a:r>
            <a:br>
              <a:rPr lang="en-US" sz="2400" dirty="0">
                <a:solidFill>
                  <a:srgbClr val="0070C0"/>
                </a:solidFill>
              </a:rPr>
            </a:br>
            <a:endParaRPr lang="th-TH" sz="2400" dirty="0">
              <a:solidFill>
                <a:srgbClr val="0070C0"/>
              </a:solidFill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250435"/>
            <a:ext cx="3447846" cy="470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8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323528" y="5157193"/>
            <a:ext cx="8496944" cy="64807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https://quizizz.com/join</a:t>
            </a:r>
            <a:endParaRPr lang="th-TH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635345" y="1268760"/>
            <a:ext cx="7632848" cy="108012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</a:rPr>
              <a:t>Playing a game on Quizziz</a:t>
            </a:r>
            <a:endParaRPr lang="th-TH" sz="4400" b="1" dirty="0">
              <a:solidFill>
                <a:srgbClr val="0070C0"/>
              </a:solidFill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208" y="2200630"/>
            <a:ext cx="5220072" cy="27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4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33772" y="4869160"/>
            <a:ext cx="8496944" cy="64807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</a:t>
            </a:r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b.socrative.com/login/student</a:t>
            </a:r>
            <a:endParaRPr lang="th-TH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635345" y="1268760"/>
            <a:ext cx="7632848" cy="108012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</a:rPr>
              <a:t>Having the test on Socrative</a:t>
            </a:r>
            <a:endParaRPr lang="th-TH" sz="4400" b="1" dirty="0">
              <a:solidFill>
                <a:srgbClr val="0070C0"/>
              </a:solidFill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232" y="2348880"/>
            <a:ext cx="4788024" cy="233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4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51520" y="692697"/>
            <a:ext cx="8496944" cy="648071"/>
          </a:xfrm>
          <a:noFill/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Entertainments</a:t>
            </a:r>
            <a:endParaRPr lang="th-TH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323528" y="1628800"/>
            <a:ext cx="8352928" cy="4896543"/>
          </a:xfrm>
        </p:spPr>
        <p:txBody>
          <a:bodyPr/>
          <a:lstStyle/>
          <a:p>
            <a:endParaRPr lang="th-TH" dirty="0"/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323528" y="2420888"/>
            <a:ext cx="7772400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h-TH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469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51520" y="692697"/>
            <a:ext cx="8496944" cy="648071"/>
          </a:xfrm>
          <a:noFill/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Entertainments</a:t>
            </a:r>
            <a:endParaRPr lang="th-TH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323528" y="1628800"/>
            <a:ext cx="8352928" cy="4896543"/>
          </a:xfrm>
        </p:spPr>
        <p:txBody>
          <a:bodyPr/>
          <a:lstStyle/>
          <a:p>
            <a:r>
              <a:rPr lang="en-US" dirty="0" smtClean="0"/>
              <a:t>See movies</a:t>
            </a:r>
            <a:endParaRPr lang="th-TH" dirty="0"/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323528" y="2420888"/>
            <a:ext cx="7772400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h-TH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710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</a:t>
            </a:r>
            <a:r>
              <a:rPr lang="en-US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Movies</a:t>
            </a:r>
            <a:endParaRPr lang="th-TH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4956"/>
            <a:ext cx="8329642" cy="5286412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r>
              <a:rPr lang="en-US" sz="2800" dirty="0" smtClean="0">
                <a:solidFill>
                  <a:srgbClr val="C00000"/>
                </a:solidFill>
                <a:latin typeface="+mj-lt"/>
                <a:cs typeface="UPCxN" pitchFamily="2" charset="-34"/>
              </a:rPr>
              <a:t>Action</a:t>
            </a:r>
            <a:r>
              <a:rPr lang="en-US" sz="2400" dirty="0" smtClean="0">
                <a:solidFill>
                  <a:srgbClr val="1A2BD0"/>
                </a:solidFill>
                <a:latin typeface="+mj-lt"/>
                <a:cs typeface="UPCxN" pitchFamily="2" charset="-34"/>
              </a:rPr>
              <a:t>: a movie </a:t>
            </a:r>
            <a:r>
              <a:rPr lang="en-US" sz="2400" dirty="0" smtClean="0">
                <a:solidFill>
                  <a:srgbClr val="1A2BD0"/>
                </a:solidFill>
              </a:rPr>
              <a:t>with a fast-moving plot, </a:t>
            </a:r>
            <a:r>
              <a:rPr lang="en-US" sz="2400" dirty="0">
                <a:solidFill>
                  <a:srgbClr val="1A2BD0"/>
                </a:solidFill>
              </a:rPr>
              <a:t>usually containing </a:t>
            </a:r>
            <a:r>
              <a:rPr lang="en-US" sz="2400" dirty="0" smtClean="0">
                <a:solidFill>
                  <a:srgbClr val="1A2BD0"/>
                </a:solidFill>
              </a:rPr>
              <a:t>scenes of </a:t>
            </a:r>
            <a:r>
              <a:rPr lang="en-US" sz="2400" dirty="0" smtClean="0">
                <a:solidFill>
                  <a:srgbClr val="FF0000"/>
                </a:solidFill>
              </a:rPr>
              <a:t>violence or fighting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cs typeface="UPCxN" pitchFamily="2" charset="-34"/>
              </a:rPr>
              <a:t> </a:t>
            </a:r>
            <a:endParaRPr lang="en-US" sz="2400" dirty="0">
              <a:solidFill>
                <a:srgbClr val="FF0000"/>
              </a:solidFill>
              <a:latin typeface="+mj-lt"/>
              <a:cs typeface="UPCxN" pitchFamily="2" charset="-34"/>
            </a:endParaRP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 smtClean="0">
              <a:solidFill>
                <a:srgbClr val="1A2BD0"/>
              </a:solidFill>
              <a:latin typeface="+mj-lt"/>
              <a:cs typeface="UPCxN" pitchFamily="2" charset="-34"/>
            </a:endParaRP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 smtClean="0">
              <a:solidFill>
                <a:srgbClr val="1A2BD0"/>
              </a:solidFill>
              <a:latin typeface="+mj-lt"/>
              <a:cs typeface="UPCxN" pitchFamily="2" charset="-34"/>
            </a:endParaRPr>
          </a:p>
        </p:txBody>
      </p:sp>
      <p:pic>
        <p:nvPicPr>
          <p:cNvPr id="7" name="action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4730" y="2348880"/>
            <a:ext cx="609600" cy="609600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780928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6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Movies</a:t>
            </a:r>
            <a:endParaRPr lang="th-TH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4956"/>
            <a:ext cx="8329642" cy="5286412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r>
              <a:rPr lang="en-US" sz="2800" dirty="0" smtClean="0">
                <a:solidFill>
                  <a:srgbClr val="C00000"/>
                </a:solidFill>
                <a:latin typeface="+mj-lt"/>
                <a:cs typeface="UPCxN" pitchFamily="2" charset="-34"/>
              </a:rPr>
              <a:t>Adventure:</a:t>
            </a:r>
            <a:r>
              <a:rPr lang="en-US" sz="2400" dirty="0" smtClean="0">
                <a:solidFill>
                  <a:srgbClr val="1A2BD0"/>
                </a:solidFill>
                <a:latin typeface="+mj-lt"/>
                <a:cs typeface="UPCxN" pitchFamily="2" charset="-34"/>
              </a:rPr>
              <a:t> </a:t>
            </a:r>
            <a:r>
              <a:rPr lang="en-US" sz="2400" dirty="0" smtClean="0">
                <a:solidFill>
                  <a:srgbClr val="0D15B3"/>
                </a:solidFill>
                <a:latin typeface="+mj-lt"/>
                <a:cs typeface="UPCxN" pitchFamily="2" charset="-34"/>
              </a:rPr>
              <a:t>a movie about </a:t>
            </a:r>
            <a:r>
              <a:rPr lang="en-US" sz="2400" dirty="0" smtClean="0">
                <a:solidFill>
                  <a:srgbClr val="0D15B3"/>
                </a:solidFill>
              </a:rPr>
              <a:t>an </a:t>
            </a:r>
            <a:r>
              <a:rPr lang="en-US" sz="2400" dirty="0" smtClean="0">
                <a:solidFill>
                  <a:srgbClr val="FF0000"/>
                </a:solidFill>
              </a:rPr>
              <a:t>exciting</a:t>
            </a:r>
            <a:r>
              <a:rPr lang="en-US" sz="2400" dirty="0" smtClean="0">
                <a:solidFill>
                  <a:srgbClr val="0D15B3"/>
                </a:solidFill>
              </a:rPr>
              <a:t>, and </a:t>
            </a:r>
            <a:r>
              <a:rPr lang="en-US" sz="2400" dirty="0" smtClean="0">
                <a:solidFill>
                  <a:srgbClr val="FF0000"/>
                </a:solidFill>
              </a:rPr>
              <a:t>dangerous</a:t>
            </a:r>
            <a:r>
              <a:rPr lang="en-US" sz="2400" dirty="0" smtClean="0">
                <a:solidFill>
                  <a:srgbClr val="0D15B3"/>
                </a:solidFill>
              </a:rPr>
              <a:t> activity, </a:t>
            </a:r>
            <a:r>
              <a:rPr lang="en-US" sz="2400" dirty="0">
                <a:solidFill>
                  <a:srgbClr val="0D15B3"/>
                </a:solidFill>
              </a:rPr>
              <a:t>such as </a:t>
            </a:r>
            <a:r>
              <a:rPr lang="en-US" sz="2400" dirty="0" smtClean="0">
                <a:solidFill>
                  <a:srgbClr val="0D15B3"/>
                </a:solidFill>
              </a:rPr>
              <a:t>a </a:t>
            </a:r>
            <a:r>
              <a:rPr lang="en-US" sz="2400" dirty="0" smtClean="0">
                <a:solidFill>
                  <a:srgbClr val="FF0000"/>
                </a:solidFill>
              </a:rPr>
              <a:t>trip</a:t>
            </a:r>
            <a:r>
              <a:rPr lang="en-US" sz="2400" dirty="0" smtClean="0">
                <a:solidFill>
                  <a:srgbClr val="0D15B3"/>
                </a:solidFill>
              </a:rPr>
              <a:t> </a:t>
            </a:r>
            <a:r>
              <a:rPr lang="en-US" sz="2400" dirty="0">
                <a:solidFill>
                  <a:srgbClr val="0D15B3"/>
                </a:solidFill>
              </a:rPr>
              <a:t>or </a:t>
            </a:r>
            <a:r>
              <a:rPr lang="en-US" sz="2400" dirty="0" smtClean="0">
                <a:solidFill>
                  <a:srgbClr val="FF0000"/>
                </a:solidFill>
              </a:rPr>
              <a:t>experience</a:t>
            </a: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>
              <a:solidFill>
                <a:srgbClr val="0D15B3"/>
              </a:solidFill>
              <a:latin typeface="+mj-lt"/>
              <a:cs typeface="UPCxN" pitchFamily="2" charset="-34"/>
            </a:endParaRP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 smtClean="0">
              <a:solidFill>
                <a:srgbClr val="1A2BD0"/>
              </a:solidFill>
              <a:latin typeface="+mj-lt"/>
              <a:cs typeface="UPCxN" pitchFamily="2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36" y="2636912"/>
            <a:ext cx="6588224" cy="3707628"/>
          </a:xfrm>
          <a:prstGeom prst="rect">
            <a:avLst/>
          </a:prstGeom>
        </p:spPr>
      </p:pic>
      <p:pic>
        <p:nvPicPr>
          <p:cNvPr id="5" name="adventur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2420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8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Movies</a:t>
            </a:r>
            <a:endParaRPr lang="th-TH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4956"/>
            <a:ext cx="8329642" cy="5286412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r>
              <a:rPr lang="en-US" sz="2800" dirty="0" smtClean="0">
                <a:solidFill>
                  <a:srgbClr val="C00000"/>
                </a:solidFill>
                <a:latin typeface="+mj-lt"/>
                <a:cs typeface="UPCxN" pitchFamily="2" charset="-34"/>
              </a:rPr>
              <a:t>Animation</a:t>
            </a:r>
            <a:r>
              <a:rPr lang="en-US" sz="2400" dirty="0" smtClean="0">
                <a:solidFill>
                  <a:srgbClr val="1A2BD0"/>
                </a:solidFill>
                <a:latin typeface="+mj-lt"/>
                <a:cs typeface="UPCxN" pitchFamily="2" charset="-34"/>
              </a:rPr>
              <a:t>: </a:t>
            </a:r>
            <a:r>
              <a:rPr lang="en-US" sz="2400" dirty="0">
                <a:solidFill>
                  <a:srgbClr val="0D15B3"/>
                </a:solidFill>
              </a:rPr>
              <a:t>a film made by photographing a series of </a:t>
            </a:r>
            <a:r>
              <a:rPr lang="en-US" sz="2400" dirty="0">
                <a:solidFill>
                  <a:srgbClr val="FF0000"/>
                </a:solidFill>
              </a:rPr>
              <a:t>cartoon </a:t>
            </a:r>
            <a:r>
              <a:rPr lang="en-US" sz="2400" dirty="0" smtClean="0">
                <a:solidFill>
                  <a:srgbClr val="FF0000"/>
                </a:solidFill>
              </a:rPr>
              <a:t>drawings </a:t>
            </a:r>
            <a:r>
              <a:rPr lang="en-US" sz="2400" dirty="0">
                <a:solidFill>
                  <a:srgbClr val="0D15B3"/>
                </a:solidFill>
              </a:rPr>
              <a:t>to give the illusion </a:t>
            </a:r>
            <a:r>
              <a:rPr lang="en-US" sz="2400" dirty="0" smtClean="0">
                <a:solidFill>
                  <a:srgbClr val="0D15B3"/>
                </a:solidFill>
              </a:rPr>
              <a:t>of movement</a:t>
            </a: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>
              <a:solidFill>
                <a:srgbClr val="0D15B3"/>
              </a:solidFill>
              <a:latin typeface="+mj-lt"/>
              <a:cs typeface="UPCxN" pitchFamily="2" charset="-34"/>
            </a:endParaRPr>
          </a:p>
          <a:p>
            <a:pPr marL="0" indent="0">
              <a:lnSpc>
                <a:spcPct val="110000"/>
              </a:lnSpc>
              <a:buNone/>
              <a:tabLst>
                <a:tab pos="3048000" algn="l"/>
              </a:tabLst>
            </a:pPr>
            <a:endParaRPr lang="en-US" sz="2400" dirty="0" smtClean="0">
              <a:solidFill>
                <a:srgbClr val="0D15B3"/>
              </a:solidFill>
              <a:latin typeface="+mj-lt"/>
              <a:cs typeface="UPCxN" pitchFamily="2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84" y="2780928"/>
            <a:ext cx="6156176" cy="3462849"/>
          </a:xfrm>
          <a:prstGeom prst="rect">
            <a:avLst/>
          </a:prstGeom>
        </p:spPr>
      </p:pic>
      <p:pic>
        <p:nvPicPr>
          <p:cNvPr id="7" name="anima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23488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1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739</TotalTime>
  <Words>726</Words>
  <Application>Microsoft Office PowerPoint</Application>
  <PresentationFormat>นำเสนอทางหน้าจอ (4:3)</PresentationFormat>
  <Paragraphs>130</Paragraphs>
  <Slides>48</Slides>
  <Notes>0</Notes>
  <HiddenSlides>0</HiddenSlides>
  <MMClips>46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48</vt:i4>
      </vt:variant>
    </vt:vector>
  </HeadingPairs>
  <TitlesOfParts>
    <vt:vector size="49" baseType="lpstr">
      <vt:lpstr>ชุดรูปแบบของ Office</vt:lpstr>
      <vt:lpstr>        Welcome to English E32101          Online Learning</vt:lpstr>
      <vt:lpstr>It’s a must.</vt:lpstr>
      <vt:lpstr>Entertainments  </vt:lpstr>
      <vt:lpstr>งานนำเสนอ PowerPoint</vt:lpstr>
      <vt:lpstr>Types of Entertainments</vt:lpstr>
      <vt:lpstr>Types of Entertainments</vt:lpstr>
      <vt:lpstr>Types of Movies</vt:lpstr>
      <vt:lpstr>Types of Movies</vt:lpstr>
      <vt:lpstr>Types of Movies</vt:lpstr>
      <vt:lpstr>Types of Movies</vt:lpstr>
      <vt:lpstr>Types of Movies</vt:lpstr>
      <vt:lpstr>Types of Movies</vt:lpstr>
      <vt:lpstr>Types of Movies</vt:lpstr>
      <vt:lpstr>Types of Movies</vt:lpstr>
      <vt:lpstr>Types of Movies</vt:lpstr>
      <vt:lpstr>Types of Movies</vt:lpstr>
      <vt:lpstr>Types of Movies</vt:lpstr>
      <vt:lpstr>Types of Movies</vt:lpstr>
      <vt:lpstr>Types of Movies</vt:lpstr>
      <vt:lpstr>Types of Movies</vt:lpstr>
      <vt:lpstr>Types of Movies</vt:lpstr>
      <vt:lpstr>Types of Movies</vt:lpstr>
      <vt:lpstr>Types of Movies</vt:lpstr>
      <vt:lpstr>Types of Music</vt:lpstr>
      <vt:lpstr>Types of Music</vt:lpstr>
      <vt:lpstr>Types of Music</vt:lpstr>
      <vt:lpstr>Types of Music</vt:lpstr>
      <vt:lpstr>Types of Music</vt:lpstr>
      <vt:lpstr>Types of Music</vt:lpstr>
      <vt:lpstr>Types of Music</vt:lpstr>
      <vt:lpstr>Types of Music</vt:lpstr>
      <vt:lpstr>Types of Music</vt:lpstr>
      <vt:lpstr>Types of Music</vt:lpstr>
      <vt:lpstr>Types of TV. Programs</vt:lpstr>
      <vt:lpstr>Types of TV. Programs</vt:lpstr>
      <vt:lpstr>Types of TV. Programs</vt:lpstr>
      <vt:lpstr>Types of TV. Programs</vt:lpstr>
      <vt:lpstr>Types of TV. Programs</vt:lpstr>
      <vt:lpstr>Types of TV. Programs</vt:lpstr>
      <vt:lpstr>Types of TV. Programs</vt:lpstr>
      <vt:lpstr>Exercises</vt:lpstr>
      <vt:lpstr>Reading about movies</vt:lpstr>
      <vt:lpstr>Reading about movies</vt:lpstr>
      <vt:lpstr>Reading about movies</vt:lpstr>
      <vt:lpstr>Talking about movies and TV. programs</vt:lpstr>
      <vt:lpstr>Talking about movies and TV. programs</vt:lpstr>
      <vt:lpstr>https://quizizz.com/join</vt:lpstr>
      <vt:lpstr>https://b.socrative.com/login/student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Talking about movies and TV. programs</dc:title>
  <dc:creator>User</dc:creator>
  <cp:lastModifiedBy>User</cp:lastModifiedBy>
  <cp:revision>121</cp:revision>
  <dcterms:created xsi:type="dcterms:W3CDTF">2020-04-24T07:08:30Z</dcterms:created>
  <dcterms:modified xsi:type="dcterms:W3CDTF">2020-04-28T01:37:52Z</dcterms:modified>
</cp:coreProperties>
</file>